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296" r:id="rId3"/>
    <p:sldId id="257" r:id="rId4"/>
    <p:sldId id="262" r:id="rId5"/>
    <p:sldId id="263" r:id="rId6"/>
    <p:sldId id="264" r:id="rId7"/>
    <p:sldId id="265" r:id="rId8"/>
    <p:sldId id="297" r:id="rId9"/>
    <p:sldId id="281" r:id="rId10"/>
    <p:sldId id="258" r:id="rId11"/>
    <p:sldId id="266" r:id="rId12"/>
    <p:sldId id="267" r:id="rId13"/>
    <p:sldId id="268" r:id="rId14"/>
    <p:sldId id="269" r:id="rId15"/>
    <p:sldId id="270" r:id="rId16"/>
    <p:sldId id="259" r:id="rId17"/>
    <p:sldId id="271" r:id="rId18"/>
    <p:sldId id="282" r:id="rId19"/>
    <p:sldId id="272" r:id="rId20"/>
    <p:sldId id="283" r:id="rId21"/>
    <p:sldId id="273" r:id="rId22"/>
    <p:sldId id="285" r:id="rId23"/>
    <p:sldId id="284" r:id="rId24"/>
    <p:sldId id="286" r:id="rId25"/>
    <p:sldId id="287" r:id="rId26"/>
    <p:sldId id="260" r:id="rId27"/>
    <p:sldId id="274" r:id="rId28"/>
    <p:sldId id="275" r:id="rId29"/>
    <p:sldId id="261" r:id="rId30"/>
    <p:sldId id="288" r:id="rId31"/>
    <p:sldId id="289" r:id="rId32"/>
    <p:sldId id="276" r:id="rId33"/>
    <p:sldId id="277" r:id="rId34"/>
    <p:sldId id="290" r:id="rId35"/>
    <p:sldId id="291" r:id="rId36"/>
    <p:sldId id="292" r:id="rId37"/>
    <p:sldId id="295" r:id="rId38"/>
    <p:sldId id="294" r:id="rId39"/>
    <p:sldId id="293" r:id="rId40"/>
  </p:sldIdLst>
  <p:sldSz cx="9144000" cy="6858000" type="screen4x3"/>
  <p:notesSz cx="6858000" cy="9144000"/>
  <p:defaultTextStyle>
    <a:defPPr>
      <a:defRPr lang="en-US"/>
    </a:defPPr>
    <a:lvl1pPr algn="l" rtl="0" eaLnBrk="0" fontAlgn="base" hangingPunct="0">
      <a:spcBef>
        <a:spcPct val="0"/>
      </a:spcBef>
      <a:spcAft>
        <a:spcPct val="0"/>
      </a:spcAft>
      <a:defRPr sz="1600" kern="1200">
        <a:solidFill>
          <a:schemeClr val="bg1"/>
        </a:solidFill>
        <a:latin typeface="Arial" charset="0"/>
        <a:ea typeface="+mn-ea"/>
        <a:cs typeface="+mn-cs"/>
      </a:defRPr>
    </a:lvl1pPr>
    <a:lvl2pPr marL="457200" algn="l" rtl="0" eaLnBrk="0" fontAlgn="base" hangingPunct="0">
      <a:spcBef>
        <a:spcPct val="0"/>
      </a:spcBef>
      <a:spcAft>
        <a:spcPct val="0"/>
      </a:spcAft>
      <a:defRPr sz="1600" kern="1200">
        <a:solidFill>
          <a:schemeClr val="bg1"/>
        </a:solidFill>
        <a:latin typeface="Arial" charset="0"/>
        <a:ea typeface="+mn-ea"/>
        <a:cs typeface="+mn-cs"/>
      </a:defRPr>
    </a:lvl2pPr>
    <a:lvl3pPr marL="914400" algn="l" rtl="0" eaLnBrk="0" fontAlgn="base" hangingPunct="0">
      <a:spcBef>
        <a:spcPct val="0"/>
      </a:spcBef>
      <a:spcAft>
        <a:spcPct val="0"/>
      </a:spcAft>
      <a:defRPr sz="1600" kern="1200">
        <a:solidFill>
          <a:schemeClr val="bg1"/>
        </a:solidFill>
        <a:latin typeface="Arial" charset="0"/>
        <a:ea typeface="+mn-ea"/>
        <a:cs typeface="+mn-cs"/>
      </a:defRPr>
    </a:lvl3pPr>
    <a:lvl4pPr marL="1371600" algn="l" rtl="0" eaLnBrk="0" fontAlgn="base" hangingPunct="0">
      <a:spcBef>
        <a:spcPct val="0"/>
      </a:spcBef>
      <a:spcAft>
        <a:spcPct val="0"/>
      </a:spcAft>
      <a:defRPr sz="1600" kern="1200">
        <a:solidFill>
          <a:schemeClr val="bg1"/>
        </a:solidFill>
        <a:latin typeface="Arial" charset="0"/>
        <a:ea typeface="+mn-ea"/>
        <a:cs typeface="+mn-cs"/>
      </a:defRPr>
    </a:lvl4pPr>
    <a:lvl5pPr marL="1828800" algn="l" rtl="0" eaLnBrk="0" fontAlgn="base" hangingPunct="0">
      <a:spcBef>
        <a:spcPct val="0"/>
      </a:spcBef>
      <a:spcAft>
        <a:spcPct val="0"/>
      </a:spcAft>
      <a:defRPr sz="1600" kern="1200">
        <a:solidFill>
          <a:schemeClr val="bg1"/>
        </a:solidFill>
        <a:latin typeface="Arial" charset="0"/>
        <a:ea typeface="+mn-ea"/>
        <a:cs typeface="+mn-cs"/>
      </a:defRPr>
    </a:lvl5pPr>
    <a:lvl6pPr marL="2286000" algn="l" defTabSz="914400" rtl="0" eaLnBrk="1" latinLnBrk="0" hangingPunct="1">
      <a:defRPr sz="1600" kern="1200">
        <a:solidFill>
          <a:schemeClr val="bg1"/>
        </a:solidFill>
        <a:latin typeface="Arial" charset="0"/>
        <a:ea typeface="+mn-ea"/>
        <a:cs typeface="+mn-cs"/>
      </a:defRPr>
    </a:lvl6pPr>
    <a:lvl7pPr marL="2743200" algn="l" defTabSz="914400" rtl="0" eaLnBrk="1" latinLnBrk="0" hangingPunct="1">
      <a:defRPr sz="1600" kern="1200">
        <a:solidFill>
          <a:schemeClr val="bg1"/>
        </a:solidFill>
        <a:latin typeface="Arial" charset="0"/>
        <a:ea typeface="+mn-ea"/>
        <a:cs typeface="+mn-cs"/>
      </a:defRPr>
    </a:lvl7pPr>
    <a:lvl8pPr marL="3200400" algn="l" defTabSz="914400" rtl="0" eaLnBrk="1" latinLnBrk="0" hangingPunct="1">
      <a:defRPr sz="1600" kern="1200">
        <a:solidFill>
          <a:schemeClr val="bg1"/>
        </a:solidFill>
        <a:latin typeface="Arial" charset="0"/>
        <a:ea typeface="+mn-ea"/>
        <a:cs typeface="+mn-cs"/>
      </a:defRPr>
    </a:lvl8pPr>
    <a:lvl9pPr marL="3657600" algn="l" defTabSz="914400" rtl="0" eaLnBrk="1" latinLnBrk="0" hangingPunct="1">
      <a:defRPr sz="16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028B"/>
    <a:srgbClr val="00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p:scale>
          <a:sx n="100" d="100"/>
          <a:sy n="100" d="100"/>
        </p:scale>
        <p:origin x="-7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6996AF-9EB1-43B8-ABFC-6DCC883CDCF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961936C-5FD3-416A-BC3F-497F1899CBB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FEC5530-A7DC-4E1F-8F9A-F4E19388133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4C22371-3B7E-4DAB-9B61-88A9D9A4E9BF}"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F11ABC-3564-4DB3-9C48-5421ADA2E74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2ABF8E4-C0F6-4208-B25D-B16D9DA7F6C3}"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4810B393-7A53-4CFD-8C77-5B7B8FDEE5F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EDFA43E-3D65-4FF5-932C-656EEF54A53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C18EB62-F9B3-40F5-B68F-9569F7471A4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AC2DA10-D938-4188-BA3E-906C9B7E583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0345415-96CC-4307-A6E2-98F68852BE2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5028B"/>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Times" pitchFamily="8" charset="0"/>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Times" pitchFamily="8" charset="0"/>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Times" pitchFamily="8" charset="0"/>
              </a:defRPr>
            </a:lvl1pPr>
          </a:lstStyle>
          <a:p>
            <a:fld id="{2F018413-99D8-4FDB-8BCC-D32863CE6E8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000">
          <a:solidFill>
            <a:srgbClr val="FFFF00"/>
          </a:solidFill>
          <a:latin typeface="+mj-lt"/>
          <a:ea typeface="+mj-ea"/>
          <a:cs typeface="+mj-cs"/>
        </a:defRPr>
      </a:lvl1pPr>
      <a:lvl2pPr algn="ctr" rtl="0" fontAlgn="base">
        <a:spcBef>
          <a:spcPct val="0"/>
        </a:spcBef>
        <a:spcAft>
          <a:spcPct val="0"/>
        </a:spcAft>
        <a:defRPr sz="4000">
          <a:solidFill>
            <a:srgbClr val="FFFF00"/>
          </a:solidFill>
          <a:latin typeface="Arial" charset="0"/>
        </a:defRPr>
      </a:lvl2pPr>
      <a:lvl3pPr algn="ctr" rtl="0" fontAlgn="base">
        <a:spcBef>
          <a:spcPct val="0"/>
        </a:spcBef>
        <a:spcAft>
          <a:spcPct val="0"/>
        </a:spcAft>
        <a:defRPr sz="4000">
          <a:solidFill>
            <a:srgbClr val="FFFF00"/>
          </a:solidFill>
          <a:latin typeface="Arial" charset="0"/>
        </a:defRPr>
      </a:lvl3pPr>
      <a:lvl4pPr algn="ctr" rtl="0" fontAlgn="base">
        <a:spcBef>
          <a:spcPct val="0"/>
        </a:spcBef>
        <a:spcAft>
          <a:spcPct val="0"/>
        </a:spcAft>
        <a:defRPr sz="4000">
          <a:solidFill>
            <a:srgbClr val="FFFF00"/>
          </a:solidFill>
          <a:latin typeface="Arial" charset="0"/>
        </a:defRPr>
      </a:lvl4pPr>
      <a:lvl5pPr algn="ctr" rtl="0" fontAlgn="base">
        <a:spcBef>
          <a:spcPct val="0"/>
        </a:spcBef>
        <a:spcAft>
          <a:spcPct val="0"/>
        </a:spcAft>
        <a:defRPr sz="4000">
          <a:solidFill>
            <a:srgbClr val="FFFF00"/>
          </a:solidFill>
          <a:latin typeface="Arial" charset="0"/>
        </a:defRPr>
      </a:lvl5pPr>
      <a:lvl6pPr marL="457200" algn="ctr" rtl="0" fontAlgn="base">
        <a:spcBef>
          <a:spcPct val="0"/>
        </a:spcBef>
        <a:spcAft>
          <a:spcPct val="0"/>
        </a:spcAft>
        <a:defRPr sz="4000">
          <a:solidFill>
            <a:srgbClr val="FFFF00"/>
          </a:solidFill>
          <a:latin typeface="Arial" charset="0"/>
        </a:defRPr>
      </a:lvl6pPr>
      <a:lvl7pPr marL="914400" algn="ctr" rtl="0" fontAlgn="base">
        <a:spcBef>
          <a:spcPct val="0"/>
        </a:spcBef>
        <a:spcAft>
          <a:spcPct val="0"/>
        </a:spcAft>
        <a:defRPr sz="4000">
          <a:solidFill>
            <a:srgbClr val="FFFF00"/>
          </a:solidFill>
          <a:latin typeface="Arial" charset="0"/>
        </a:defRPr>
      </a:lvl7pPr>
      <a:lvl8pPr marL="1371600" algn="ctr" rtl="0" fontAlgn="base">
        <a:spcBef>
          <a:spcPct val="0"/>
        </a:spcBef>
        <a:spcAft>
          <a:spcPct val="0"/>
        </a:spcAft>
        <a:defRPr sz="4000">
          <a:solidFill>
            <a:srgbClr val="FFFF00"/>
          </a:solidFill>
          <a:latin typeface="Arial" charset="0"/>
        </a:defRPr>
      </a:lvl8pPr>
      <a:lvl9pPr marL="1828800" algn="ctr" rtl="0" fontAlgn="base">
        <a:spcBef>
          <a:spcPct val="0"/>
        </a:spcBef>
        <a:spcAft>
          <a:spcPct val="0"/>
        </a:spcAft>
        <a:defRPr sz="4000">
          <a:solidFill>
            <a:srgbClr val="FFFF00"/>
          </a:solidFill>
          <a:latin typeface="Arial" charset="0"/>
        </a:defRPr>
      </a:lvl9pPr>
    </p:titleStyle>
    <p:bodyStyle>
      <a:lvl1pPr marL="342900" indent="-342900" algn="l" rtl="0" fontAlgn="base">
        <a:spcBef>
          <a:spcPct val="20000"/>
        </a:spcBef>
        <a:spcAft>
          <a:spcPct val="0"/>
        </a:spcAft>
        <a:buChar char="•"/>
        <a:defRPr sz="3600">
          <a:solidFill>
            <a:schemeClr val="bg1"/>
          </a:solidFill>
          <a:latin typeface="+mn-lt"/>
          <a:ea typeface="+mn-ea"/>
          <a:cs typeface="+mn-cs"/>
        </a:defRPr>
      </a:lvl1pPr>
      <a:lvl2pPr marL="742950" indent="-285750" algn="l" rtl="0" fontAlgn="base">
        <a:spcBef>
          <a:spcPct val="20000"/>
        </a:spcBef>
        <a:spcAft>
          <a:spcPct val="0"/>
        </a:spcAft>
        <a:buChar char="–"/>
        <a:defRPr sz="2800" i="1">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838200"/>
            <a:ext cx="7772400" cy="1143000"/>
          </a:xfrm>
        </p:spPr>
        <p:txBody>
          <a:bodyPr/>
          <a:lstStyle/>
          <a:p>
            <a:r>
              <a:rPr lang="en-US" i="1">
                <a:solidFill>
                  <a:schemeClr val="bg1"/>
                </a:solidFill>
              </a:rPr>
              <a:t>Chapter</a:t>
            </a:r>
            <a:r>
              <a:rPr lang="en-US" i="1"/>
              <a:t> </a:t>
            </a:r>
            <a:r>
              <a:rPr lang="en-US" i="1">
                <a:solidFill>
                  <a:schemeClr val="bg1"/>
                </a:solidFill>
              </a:rPr>
              <a:t>6</a:t>
            </a:r>
          </a:p>
        </p:txBody>
      </p:sp>
      <p:sp>
        <p:nvSpPr>
          <p:cNvPr id="2051" name="Rectangle 3"/>
          <p:cNvSpPr>
            <a:spLocks noGrp="1" noChangeArrowheads="1"/>
          </p:cNvSpPr>
          <p:nvPr>
            <p:ph type="subTitle" idx="1"/>
          </p:nvPr>
        </p:nvSpPr>
        <p:spPr>
          <a:xfrm>
            <a:off x="1371600" y="2438400"/>
            <a:ext cx="6400800" cy="1752600"/>
          </a:xfrm>
        </p:spPr>
        <p:txBody>
          <a:bodyPr/>
          <a:lstStyle/>
          <a:p>
            <a:r>
              <a:rPr lang="en-US" sz="8000">
                <a:solidFill>
                  <a:srgbClr val="FFFF00"/>
                </a:solidFill>
              </a:rPr>
              <a:t>Religion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228600"/>
            <a:ext cx="7772400" cy="1524000"/>
          </a:xfrm>
        </p:spPr>
        <p:txBody>
          <a:bodyPr/>
          <a:lstStyle/>
          <a:p>
            <a:r>
              <a:rPr lang="en-US"/>
              <a:t>Variations in Distribution of Religions (1)</a:t>
            </a:r>
          </a:p>
        </p:txBody>
      </p:sp>
      <p:sp>
        <p:nvSpPr>
          <p:cNvPr id="4099" name="Rectangle 3"/>
          <p:cNvSpPr>
            <a:spLocks noGrp="1" noChangeArrowheads="1"/>
          </p:cNvSpPr>
          <p:nvPr>
            <p:ph type="body" idx="1"/>
          </p:nvPr>
        </p:nvSpPr>
        <p:spPr/>
        <p:txBody>
          <a:bodyPr/>
          <a:lstStyle/>
          <a:p>
            <a:r>
              <a:rPr lang="en-US"/>
              <a:t>Origin of religions</a:t>
            </a:r>
          </a:p>
          <a:p>
            <a:pPr lvl="1"/>
            <a:r>
              <a:rPr lang="en-US"/>
              <a:t>Origin of universalizing religions</a:t>
            </a:r>
          </a:p>
          <a:p>
            <a:pPr lvl="1"/>
            <a:r>
              <a:rPr lang="en-US"/>
              <a:t>Origin of Hinduism</a:t>
            </a:r>
            <a:endParaRPr lang="en-US" sz="1000"/>
          </a:p>
          <a:p>
            <a:pPr lvl="1"/>
            <a:endParaRPr lang="en-US" sz="1000"/>
          </a:p>
          <a:p>
            <a:r>
              <a:rPr lang="en-US"/>
              <a:t>Diffusion of religions</a:t>
            </a:r>
          </a:p>
          <a:p>
            <a:pPr lvl="1"/>
            <a:r>
              <a:rPr lang="en-US"/>
              <a:t>Diffusion of universalizing religions</a:t>
            </a:r>
          </a:p>
          <a:p>
            <a:pPr lvl="1"/>
            <a:r>
              <a:rPr lang="en-US"/>
              <a:t>Lack of diffusion of ethnic religions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228600"/>
            <a:ext cx="8305800" cy="1143000"/>
          </a:xfrm>
        </p:spPr>
        <p:txBody>
          <a:bodyPr/>
          <a:lstStyle/>
          <a:p>
            <a:r>
              <a:rPr lang="en-US"/>
              <a:t>Diffusion of Universalizing Religions </a:t>
            </a:r>
          </a:p>
        </p:txBody>
      </p:sp>
      <p:sp>
        <p:nvSpPr>
          <p:cNvPr id="13317" name="Text Box 5"/>
          <p:cNvSpPr txBox="1">
            <a:spLocks noChangeArrowheads="1"/>
          </p:cNvSpPr>
          <p:nvPr/>
        </p:nvSpPr>
        <p:spPr bwMode="auto">
          <a:xfrm>
            <a:off x="609600" y="6248400"/>
            <a:ext cx="7932738" cy="336550"/>
          </a:xfrm>
          <a:prstGeom prst="rect">
            <a:avLst/>
          </a:prstGeom>
          <a:noFill/>
          <a:ln w="9525">
            <a:noFill/>
            <a:miter lim="800000"/>
            <a:headEnd/>
            <a:tailEnd/>
          </a:ln>
          <a:effectLst/>
        </p:spPr>
        <p:txBody>
          <a:bodyPr wrap="none">
            <a:spAutoFit/>
          </a:bodyPr>
          <a:lstStyle/>
          <a:p>
            <a:r>
              <a:rPr lang="en-US"/>
              <a:t>Fig. 6-4: Each of the three main universalizing religions diffused widely from its hearth.</a:t>
            </a:r>
            <a:endParaRPr lang="en-US">
              <a:solidFill>
                <a:schemeClr val="tx1"/>
              </a:solidFill>
            </a:endParaRPr>
          </a:p>
        </p:txBody>
      </p:sp>
      <p:pic>
        <p:nvPicPr>
          <p:cNvPr id="13323" name="Picture 11"/>
          <p:cNvPicPr>
            <a:picLocks noGrp="1" noChangeAspect="1" noChangeArrowheads="1"/>
          </p:cNvPicPr>
          <p:nvPr>
            <p:ph idx="1"/>
          </p:nvPr>
        </p:nvPicPr>
        <p:blipFill>
          <a:blip r:embed="rId2" cstate="print"/>
          <a:srcRect/>
          <a:stretch>
            <a:fillRect/>
          </a:stretch>
        </p:blipFill>
        <p:spPr>
          <a:xfrm>
            <a:off x="457200" y="1600200"/>
            <a:ext cx="8229600" cy="4360863"/>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228600"/>
            <a:ext cx="7772400" cy="533400"/>
          </a:xfrm>
        </p:spPr>
        <p:txBody>
          <a:bodyPr/>
          <a:lstStyle/>
          <a:p>
            <a:r>
              <a:rPr lang="en-US"/>
              <a:t>Diffusion of Christianity</a:t>
            </a:r>
          </a:p>
        </p:txBody>
      </p:sp>
      <p:sp>
        <p:nvSpPr>
          <p:cNvPr id="14341" name="Text Box 5"/>
          <p:cNvSpPr txBox="1">
            <a:spLocks noChangeArrowheads="1"/>
          </p:cNvSpPr>
          <p:nvPr/>
        </p:nvSpPr>
        <p:spPr bwMode="auto">
          <a:xfrm>
            <a:off x="381000" y="5791200"/>
            <a:ext cx="8283575" cy="825500"/>
          </a:xfrm>
          <a:prstGeom prst="rect">
            <a:avLst/>
          </a:prstGeom>
          <a:noFill/>
          <a:ln w="9525">
            <a:noFill/>
            <a:miter lim="800000"/>
            <a:headEnd/>
            <a:tailEnd/>
          </a:ln>
          <a:effectLst/>
        </p:spPr>
        <p:txBody>
          <a:bodyPr>
            <a:spAutoFit/>
          </a:bodyPr>
          <a:lstStyle/>
          <a:p>
            <a:pPr marL="914400" indent="-914400">
              <a:spcBef>
                <a:spcPct val="50000"/>
              </a:spcBef>
            </a:pPr>
            <a:r>
              <a:rPr lang="en-US"/>
              <a:t>Fig. 6-5: Christianity diffused from Palestine through the Roman Empire and continued diffusing through Europe after the fall of Rome.  It was later replaced by Islam in much of the Mideast and North Africa.   </a:t>
            </a:r>
          </a:p>
        </p:txBody>
      </p:sp>
      <p:pic>
        <p:nvPicPr>
          <p:cNvPr id="14347" name="Picture 11"/>
          <p:cNvPicPr>
            <a:picLocks noGrp="1" noChangeAspect="1" noChangeArrowheads="1"/>
          </p:cNvPicPr>
          <p:nvPr>
            <p:ph idx="1"/>
          </p:nvPr>
        </p:nvPicPr>
        <p:blipFill>
          <a:blip r:embed="rId2" cstate="print"/>
          <a:srcRect/>
          <a:stretch>
            <a:fillRect/>
          </a:stretch>
        </p:blipFill>
        <p:spPr>
          <a:xfrm>
            <a:off x="914400" y="1066800"/>
            <a:ext cx="7315200" cy="4475163"/>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28600"/>
            <a:ext cx="7772400" cy="609600"/>
          </a:xfrm>
        </p:spPr>
        <p:txBody>
          <a:bodyPr/>
          <a:lstStyle/>
          <a:p>
            <a:r>
              <a:rPr lang="en-US"/>
              <a:t>Diffusion of Islam</a:t>
            </a:r>
          </a:p>
        </p:txBody>
      </p:sp>
      <p:sp>
        <p:nvSpPr>
          <p:cNvPr id="15365" name="Text Box 5"/>
          <p:cNvSpPr txBox="1">
            <a:spLocks noChangeArrowheads="1"/>
          </p:cNvSpPr>
          <p:nvPr/>
        </p:nvSpPr>
        <p:spPr bwMode="auto">
          <a:xfrm>
            <a:off x="914400" y="5867400"/>
            <a:ext cx="7673975" cy="581025"/>
          </a:xfrm>
          <a:prstGeom prst="rect">
            <a:avLst/>
          </a:prstGeom>
          <a:noFill/>
          <a:ln w="9525">
            <a:noFill/>
            <a:miter lim="800000"/>
            <a:headEnd/>
            <a:tailEnd/>
          </a:ln>
          <a:effectLst/>
        </p:spPr>
        <p:txBody>
          <a:bodyPr>
            <a:spAutoFit/>
          </a:bodyPr>
          <a:lstStyle/>
          <a:p>
            <a:pPr marL="914400" indent="-914400">
              <a:spcBef>
                <a:spcPct val="50000"/>
              </a:spcBef>
            </a:pPr>
            <a:r>
              <a:rPr lang="en-US"/>
              <a:t>Fig. 6-6: Islam diffused rapidly and widely from its area of origin in Arabia.  It eventually stretched from southeast Asia to West Africa.</a:t>
            </a:r>
          </a:p>
        </p:txBody>
      </p:sp>
      <p:pic>
        <p:nvPicPr>
          <p:cNvPr id="15371" name="Picture 11"/>
          <p:cNvPicPr>
            <a:picLocks noGrp="1" noChangeAspect="1" noChangeArrowheads="1"/>
          </p:cNvPicPr>
          <p:nvPr>
            <p:ph idx="1"/>
          </p:nvPr>
        </p:nvPicPr>
        <p:blipFill>
          <a:blip r:embed="rId2" cstate="print"/>
          <a:srcRect/>
          <a:stretch>
            <a:fillRect/>
          </a:stretch>
        </p:blipFill>
        <p:spPr>
          <a:xfrm>
            <a:off x="762000" y="1143000"/>
            <a:ext cx="7616825" cy="437991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228600"/>
            <a:ext cx="7772400" cy="609600"/>
          </a:xfrm>
        </p:spPr>
        <p:txBody>
          <a:bodyPr/>
          <a:lstStyle/>
          <a:p>
            <a:r>
              <a:rPr lang="en-US"/>
              <a:t>Diffusion of Buddhism</a:t>
            </a:r>
          </a:p>
        </p:txBody>
      </p:sp>
      <p:sp>
        <p:nvSpPr>
          <p:cNvPr id="16390" name="Text Box 6"/>
          <p:cNvSpPr txBox="1">
            <a:spLocks noChangeArrowheads="1"/>
          </p:cNvSpPr>
          <p:nvPr/>
        </p:nvSpPr>
        <p:spPr bwMode="auto">
          <a:xfrm>
            <a:off x="838200" y="6019800"/>
            <a:ext cx="7980363" cy="581025"/>
          </a:xfrm>
          <a:prstGeom prst="rect">
            <a:avLst/>
          </a:prstGeom>
          <a:noFill/>
          <a:ln w="9525">
            <a:noFill/>
            <a:miter lim="800000"/>
            <a:headEnd/>
            <a:tailEnd/>
          </a:ln>
          <a:effectLst/>
        </p:spPr>
        <p:txBody>
          <a:bodyPr>
            <a:spAutoFit/>
          </a:bodyPr>
          <a:lstStyle/>
          <a:p>
            <a:pPr marL="914400" indent="-914400"/>
            <a:r>
              <a:rPr lang="en-US"/>
              <a:t>Fig. 6-7: Buddhism diffused gradually from its origin in northeastern India to Sri Lanka, southeast Asia, and eventually China and Japan. </a:t>
            </a:r>
          </a:p>
        </p:txBody>
      </p:sp>
      <p:pic>
        <p:nvPicPr>
          <p:cNvPr id="16396" name="Picture 12"/>
          <p:cNvPicPr>
            <a:picLocks noGrp="1" noChangeAspect="1" noChangeArrowheads="1"/>
          </p:cNvPicPr>
          <p:nvPr>
            <p:ph idx="1"/>
          </p:nvPr>
        </p:nvPicPr>
        <p:blipFill>
          <a:blip r:embed="rId2" cstate="print"/>
          <a:srcRect/>
          <a:stretch>
            <a:fillRect/>
          </a:stretch>
        </p:blipFill>
        <p:spPr>
          <a:xfrm>
            <a:off x="838200" y="1143000"/>
            <a:ext cx="7696200" cy="458470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304800"/>
            <a:ext cx="8077200" cy="685800"/>
          </a:xfrm>
        </p:spPr>
        <p:txBody>
          <a:bodyPr/>
          <a:lstStyle/>
          <a:p>
            <a:r>
              <a:rPr lang="en-US"/>
              <a:t>Shintoism &amp; Buddhism in Japan</a:t>
            </a:r>
          </a:p>
        </p:txBody>
      </p:sp>
      <p:sp>
        <p:nvSpPr>
          <p:cNvPr id="17413" name="Text Box 5"/>
          <p:cNvSpPr txBox="1">
            <a:spLocks noChangeArrowheads="1"/>
          </p:cNvSpPr>
          <p:nvPr/>
        </p:nvSpPr>
        <p:spPr bwMode="auto">
          <a:xfrm>
            <a:off x="457200" y="5819775"/>
            <a:ext cx="7980363" cy="581025"/>
          </a:xfrm>
          <a:prstGeom prst="rect">
            <a:avLst/>
          </a:prstGeom>
          <a:noFill/>
          <a:ln w="9525">
            <a:noFill/>
            <a:miter lim="800000"/>
            <a:headEnd/>
            <a:tailEnd/>
          </a:ln>
          <a:effectLst/>
        </p:spPr>
        <p:txBody>
          <a:bodyPr>
            <a:spAutoFit/>
          </a:bodyPr>
          <a:lstStyle/>
          <a:p>
            <a:pPr marL="914400" indent="-914400"/>
            <a:r>
              <a:rPr lang="en-US"/>
              <a:t>Fig. 6-8: Since Japanese can be both Shinto and Buddhist, there are many areas in Japan where over two-thirds of the population are both Shinto and Buddhist.</a:t>
            </a:r>
            <a:r>
              <a:rPr lang="en-US">
                <a:solidFill>
                  <a:schemeClr val="tx1"/>
                </a:solidFill>
              </a:rPr>
              <a:t> </a:t>
            </a:r>
          </a:p>
        </p:txBody>
      </p:sp>
      <p:pic>
        <p:nvPicPr>
          <p:cNvPr id="17419" name="Picture 11"/>
          <p:cNvPicPr>
            <a:picLocks noGrp="1" noChangeAspect="1" noChangeArrowheads="1"/>
          </p:cNvPicPr>
          <p:nvPr>
            <p:ph idx="1"/>
          </p:nvPr>
        </p:nvPicPr>
        <p:blipFill>
          <a:blip r:embed="rId2" cstate="print"/>
          <a:srcRect/>
          <a:stretch>
            <a:fillRect/>
          </a:stretch>
        </p:blipFill>
        <p:spPr>
          <a:xfrm>
            <a:off x="609600" y="1295400"/>
            <a:ext cx="7924800" cy="415925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228600"/>
            <a:ext cx="7772400" cy="1524000"/>
          </a:xfrm>
        </p:spPr>
        <p:txBody>
          <a:bodyPr/>
          <a:lstStyle/>
          <a:p>
            <a:r>
              <a:rPr lang="en-US"/>
              <a:t>Variations in Distribution of Religions</a:t>
            </a:r>
            <a:r>
              <a:rPr lang="en-US" b="1"/>
              <a:t> </a:t>
            </a:r>
            <a:r>
              <a:rPr lang="en-US"/>
              <a:t>(2)</a:t>
            </a:r>
          </a:p>
        </p:txBody>
      </p:sp>
      <p:sp>
        <p:nvSpPr>
          <p:cNvPr id="5123" name="Rectangle 3"/>
          <p:cNvSpPr>
            <a:spLocks noGrp="1" noChangeArrowheads="1"/>
          </p:cNvSpPr>
          <p:nvPr>
            <p:ph type="body" idx="1"/>
          </p:nvPr>
        </p:nvSpPr>
        <p:spPr/>
        <p:txBody>
          <a:bodyPr/>
          <a:lstStyle/>
          <a:p>
            <a:r>
              <a:rPr lang="en-US"/>
              <a:t>Holy places</a:t>
            </a:r>
          </a:p>
          <a:p>
            <a:pPr lvl="1"/>
            <a:r>
              <a:rPr lang="en-US"/>
              <a:t>Holy places in universalizing religions</a:t>
            </a:r>
          </a:p>
          <a:p>
            <a:pPr lvl="1"/>
            <a:r>
              <a:rPr lang="en-US"/>
              <a:t>Holy places in ethnic religions</a:t>
            </a:r>
          </a:p>
          <a:p>
            <a:pPr lvl="1"/>
            <a:endParaRPr lang="en-US" sz="1400"/>
          </a:p>
          <a:p>
            <a:r>
              <a:rPr lang="en-US"/>
              <a:t>The calendar</a:t>
            </a:r>
          </a:p>
          <a:p>
            <a:pPr lvl="1"/>
            <a:r>
              <a:rPr lang="en-US"/>
              <a:t>The calendar in ethnic religions</a:t>
            </a:r>
          </a:p>
          <a:p>
            <a:pPr lvl="1"/>
            <a:r>
              <a:rPr lang="en-US"/>
              <a:t>The calendar in universalizing religions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381000"/>
            <a:ext cx="7772400" cy="533400"/>
          </a:xfrm>
        </p:spPr>
        <p:txBody>
          <a:bodyPr/>
          <a:lstStyle/>
          <a:p>
            <a:r>
              <a:rPr lang="en-US"/>
              <a:t>Holy Sites in Buddhism</a:t>
            </a:r>
          </a:p>
        </p:txBody>
      </p:sp>
      <p:sp>
        <p:nvSpPr>
          <p:cNvPr id="18437" name="Text Box 5"/>
          <p:cNvSpPr txBox="1">
            <a:spLocks noChangeArrowheads="1"/>
          </p:cNvSpPr>
          <p:nvPr/>
        </p:nvSpPr>
        <p:spPr bwMode="auto">
          <a:xfrm>
            <a:off x="838200" y="6019800"/>
            <a:ext cx="7889875" cy="581025"/>
          </a:xfrm>
          <a:prstGeom prst="rect">
            <a:avLst/>
          </a:prstGeom>
          <a:noFill/>
          <a:ln w="9525">
            <a:noFill/>
            <a:miter lim="800000"/>
            <a:headEnd/>
            <a:tailEnd/>
          </a:ln>
          <a:effectLst/>
        </p:spPr>
        <p:txBody>
          <a:bodyPr>
            <a:spAutoFit/>
          </a:bodyPr>
          <a:lstStyle/>
          <a:p>
            <a:pPr marL="914400" indent="-914400"/>
            <a:r>
              <a:rPr lang="en-US"/>
              <a:t>Fig. 6-9: Most holy sites in Buddhism are locations of important events in Buddha’s life and are clustered in northeastern India and southern Nepal.</a:t>
            </a:r>
            <a:r>
              <a:rPr lang="en-US">
                <a:solidFill>
                  <a:schemeClr val="tx1"/>
                </a:solidFill>
              </a:rPr>
              <a:t>  </a:t>
            </a:r>
          </a:p>
        </p:txBody>
      </p:sp>
      <p:pic>
        <p:nvPicPr>
          <p:cNvPr id="18443" name="Picture 11"/>
          <p:cNvPicPr>
            <a:picLocks noGrp="1" noChangeAspect="1" noChangeArrowheads="1"/>
          </p:cNvPicPr>
          <p:nvPr>
            <p:ph idx="1"/>
          </p:nvPr>
        </p:nvPicPr>
        <p:blipFill>
          <a:blip r:embed="rId2" cstate="print"/>
          <a:srcRect/>
          <a:stretch>
            <a:fillRect/>
          </a:stretch>
        </p:blipFill>
        <p:spPr>
          <a:xfrm>
            <a:off x="685800" y="1335088"/>
            <a:ext cx="7772400" cy="4303712"/>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685800"/>
            <a:ext cx="2743200" cy="3429000"/>
          </a:xfrm>
        </p:spPr>
        <p:txBody>
          <a:bodyPr/>
          <a:lstStyle/>
          <a:p>
            <a:r>
              <a:rPr lang="en-US"/>
              <a:t>Buddhist Temple</a:t>
            </a:r>
            <a:br>
              <a:rPr lang="en-US"/>
            </a:br>
            <a:r>
              <a:rPr lang="en-US" sz="1400"/>
              <a:t/>
            </a:r>
            <a:br>
              <a:rPr lang="en-US" sz="1400"/>
            </a:br>
            <a:r>
              <a:rPr lang="en-US" sz="3600" i="1"/>
              <a:t>Bodh Gaya, India</a:t>
            </a:r>
            <a:r>
              <a:rPr lang="en-US"/>
              <a:t> </a:t>
            </a:r>
          </a:p>
        </p:txBody>
      </p:sp>
      <p:pic>
        <p:nvPicPr>
          <p:cNvPr id="29700" name="Picture 4"/>
          <p:cNvPicPr>
            <a:picLocks noGrp="1" noChangeAspect="1" noChangeArrowheads="1"/>
          </p:cNvPicPr>
          <p:nvPr>
            <p:ph idx="1"/>
          </p:nvPr>
        </p:nvPicPr>
        <p:blipFill>
          <a:blip r:embed="rId2" cstate="print"/>
          <a:srcRect/>
          <a:stretch>
            <a:fillRect/>
          </a:stretch>
        </p:blipFill>
        <p:spPr>
          <a:xfrm>
            <a:off x="3848100" y="533400"/>
            <a:ext cx="4719638" cy="58674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81000" y="533400"/>
            <a:ext cx="3810000" cy="2438400"/>
          </a:xfrm>
        </p:spPr>
        <p:txBody>
          <a:bodyPr/>
          <a:lstStyle/>
          <a:p>
            <a:r>
              <a:rPr lang="en-US"/>
              <a:t>Mecca, </a:t>
            </a:r>
            <a:r>
              <a:rPr lang="en-US" i="1"/>
              <a:t>Islam’s Holiest City</a:t>
            </a:r>
            <a:endParaRPr lang="en-US"/>
          </a:p>
        </p:txBody>
      </p:sp>
      <p:sp>
        <p:nvSpPr>
          <p:cNvPr id="19461" name="Text Box 5"/>
          <p:cNvSpPr txBox="1">
            <a:spLocks noChangeArrowheads="1"/>
          </p:cNvSpPr>
          <p:nvPr/>
        </p:nvSpPr>
        <p:spPr bwMode="auto">
          <a:xfrm>
            <a:off x="304800" y="4495800"/>
            <a:ext cx="3886200" cy="1314450"/>
          </a:xfrm>
          <a:prstGeom prst="rect">
            <a:avLst/>
          </a:prstGeom>
          <a:noFill/>
          <a:ln w="9525">
            <a:noFill/>
            <a:miter lim="800000"/>
            <a:headEnd/>
            <a:tailEnd/>
          </a:ln>
          <a:effectLst/>
        </p:spPr>
        <p:txBody>
          <a:bodyPr>
            <a:spAutoFit/>
          </a:bodyPr>
          <a:lstStyle/>
          <a:p>
            <a:pPr marL="914400" indent="-914400"/>
            <a:r>
              <a:rPr lang="en-US"/>
              <a:t>Fig. 6-10: Makkah (Mecca) is the holiest city in Islam and the site of pilgrimage for millions of Muslims each year.  There are numerous holy sites in the city.</a:t>
            </a:r>
            <a:r>
              <a:rPr lang="en-US">
                <a:solidFill>
                  <a:schemeClr val="tx1"/>
                </a:solidFill>
              </a:rPr>
              <a:t>  </a:t>
            </a:r>
          </a:p>
        </p:txBody>
      </p:sp>
      <p:pic>
        <p:nvPicPr>
          <p:cNvPr id="19467" name="Picture 11"/>
          <p:cNvPicPr>
            <a:picLocks noGrp="1" noChangeAspect="1" noChangeArrowheads="1"/>
          </p:cNvPicPr>
          <p:nvPr>
            <p:ph idx="1"/>
          </p:nvPr>
        </p:nvPicPr>
        <p:blipFill>
          <a:blip r:embed="rId2" cstate="print"/>
          <a:srcRect/>
          <a:stretch>
            <a:fillRect/>
          </a:stretch>
        </p:blipFill>
        <p:spPr>
          <a:xfrm>
            <a:off x="4575175" y="381000"/>
            <a:ext cx="3978275" cy="60198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1000" y="685800"/>
            <a:ext cx="3048000" cy="2209800"/>
          </a:xfrm>
        </p:spPr>
        <p:txBody>
          <a:bodyPr/>
          <a:lstStyle/>
          <a:p>
            <a:r>
              <a:rPr lang="en-US"/>
              <a:t>Stonehenge</a:t>
            </a:r>
            <a:br>
              <a:rPr lang="en-US"/>
            </a:br>
            <a:r>
              <a:rPr lang="en-US" sz="3600" i="1"/>
              <a:t>(England)</a:t>
            </a:r>
            <a:endParaRPr lang="en-US"/>
          </a:p>
        </p:txBody>
      </p:sp>
      <p:pic>
        <p:nvPicPr>
          <p:cNvPr id="44036" name="Picture 4"/>
          <p:cNvPicPr>
            <a:picLocks noGrp="1" noChangeAspect="1" noChangeArrowheads="1"/>
          </p:cNvPicPr>
          <p:nvPr>
            <p:ph idx="1"/>
          </p:nvPr>
        </p:nvPicPr>
        <p:blipFill>
          <a:blip r:embed="rId2" cstate="print"/>
          <a:srcRect/>
          <a:stretch>
            <a:fillRect/>
          </a:stretch>
        </p:blipFill>
        <p:spPr>
          <a:xfrm>
            <a:off x="3657600" y="457200"/>
            <a:ext cx="4921250" cy="60198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304800"/>
            <a:ext cx="8229600" cy="838200"/>
          </a:xfrm>
        </p:spPr>
        <p:txBody>
          <a:bodyPr/>
          <a:lstStyle/>
          <a:p>
            <a:r>
              <a:rPr lang="en-US"/>
              <a:t>Makkah during the Haj Pilgrimage</a:t>
            </a:r>
          </a:p>
        </p:txBody>
      </p:sp>
      <p:pic>
        <p:nvPicPr>
          <p:cNvPr id="30724" name="Picture 4"/>
          <p:cNvPicPr>
            <a:picLocks noGrp="1" noChangeAspect="1" noChangeArrowheads="1"/>
          </p:cNvPicPr>
          <p:nvPr>
            <p:ph idx="1"/>
          </p:nvPr>
        </p:nvPicPr>
        <p:blipFill>
          <a:blip r:embed="rId2" cstate="print"/>
          <a:srcRect/>
          <a:stretch>
            <a:fillRect/>
          </a:stretch>
        </p:blipFill>
        <p:spPr>
          <a:xfrm>
            <a:off x="1524000" y="1371600"/>
            <a:ext cx="6172200" cy="4641850"/>
          </a:xfrm>
        </p:spPr>
      </p:pic>
      <p:sp>
        <p:nvSpPr>
          <p:cNvPr id="30725" name="Text Box 5"/>
          <p:cNvSpPr txBox="1">
            <a:spLocks noChangeArrowheads="1"/>
          </p:cNvSpPr>
          <p:nvPr/>
        </p:nvSpPr>
        <p:spPr bwMode="auto">
          <a:xfrm>
            <a:off x="746125" y="6232525"/>
            <a:ext cx="7793038" cy="336550"/>
          </a:xfrm>
          <a:prstGeom prst="rect">
            <a:avLst/>
          </a:prstGeom>
          <a:noFill/>
          <a:ln w="9525">
            <a:noFill/>
            <a:miter lim="800000"/>
            <a:headEnd/>
            <a:tailEnd/>
          </a:ln>
          <a:effectLst/>
        </p:spPr>
        <p:txBody>
          <a:bodyPr wrap="none">
            <a:spAutoFit/>
          </a:bodyPr>
          <a:lstStyle/>
          <a:p>
            <a:r>
              <a:rPr lang="en-US"/>
              <a:t>The Ka’ba  stands at the center of the Great Mosque (al-Haran al Sharif) in Makkah. </a:t>
            </a:r>
            <a:endParaRPr lang="en-US">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09600" y="533400"/>
            <a:ext cx="3505200" cy="2133600"/>
          </a:xfrm>
        </p:spPr>
        <p:txBody>
          <a:bodyPr/>
          <a:lstStyle/>
          <a:p>
            <a:r>
              <a:rPr lang="en-US"/>
              <a:t>Hindu Holy Places</a:t>
            </a:r>
          </a:p>
        </p:txBody>
      </p:sp>
      <p:sp>
        <p:nvSpPr>
          <p:cNvPr id="20485" name="Text Box 5"/>
          <p:cNvSpPr txBox="1">
            <a:spLocks noChangeArrowheads="1"/>
          </p:cNvSpPr>
          <p:nvPr/>
        </p:nvSpPr>
        <p:spPr bwMode="auto">
          <a:xfrm>
            <a:off x="457200" y="4597400"/>
            <a:ext cx="4191000" cy="1314450"/>
          </a:xfrm>
          <a:prstGeom prst="rect">
            <a:avLst/>
          </a:prstGeom>
          <a:noFill/>
          <a:ln w="9525">
            <a:noFill/>
            <a:miter lim="800000"/>
            <a:headEnd/>
            <a:tailEnd/>
          </a:ln>
          <a:effectLst/>
        </p:spPr>
        <p:txBody>
          <a:bodyPr>
            <a:spAutoFit/>
          </a:bodyPr>
          <a:lstStyle/>
          <a:p>
            <a:pPr marL="977900" indent="-977900"/>
            <a:r>
              <a:rPr lang="en-US"/>
              <a:t>Fig. 6-11: Hierarchy of Hindu holy places: Some sites are holy to Hindus throughout India; others have a regional or sectarian importance, or are important only locally.</a:t>
            </a:r>
          </a:p>
        </p:txBody>
      </p:sp>
      <p:pic>
        <p:nvPicPr>
          <p:cNvPr id="20492" name="Picture 12"/>
          <p:cNvPicPr>
            <a:picLocks noGrp="1" noChangeAspect="1" noChangeArrowheads="1"/>
          </p:cNvPicPr>
          <p:nvPr>
            <p:ph idx="1"/>
          </p:nvPr>
        </p:nvPicPr>
        <p:blipFill>
          <a:blip r:embed="rId2" cstate="print"/>
          <a:srcRect/>
          <a:stretch>
            <a:fillRect/>
          </a:stretch>
        </p:blipFill>
        <p:spPr>
          <a:xfrm>
            <a:off x="5105400" y="381000"/>
            <a:ext cx="3398838" cy="61722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85800" y="381000"/>
            <a:ext cx="8001000" cy="914400"/>
          </a:xfrm>
        </p:spPr>
        <p:txBody>
          <a:bodyPr/>
          <a:lstStyle/>
          <a:p>
            <a:r>
              <a:rPr lang="en-US"/>
              <a:t>Ritual Bathing in the Ganges River</a:t>
            </a:r>
          </a:p>
        </p:txBody>
      </p:sp>
      <p:pic>
        <p:nvPicPr>
          <p:cNvPr id="32772" name="Picture 4"/>
          <p:cNvPicPr>
            <a:picLocks noGrp="1" noChangeAspect="1" noChangeArrowheads="1"/>
          </p:cNvPicPr>
          <p:nvPr>
            <p:ph idx="1"/>
          </p:nvPr>
        </p:nvPicPr>
        <p:blipFill>
          <a:blip r:embed="rId2" cstate="print"/>
          <a:srcRect/>
          <a:stretch>
            <a:fillRect/>
          </a:stretch>
        </p:blipFill>
        <p:spPr>
          <a:xfrm>
            <a:off x="1752600" y="1447800"/>
            <a:ext cx="5638800" cy="4519613"/>
          </a:xfrm>
        </p:spPr>
      </p:pic>
      <p:sp>
        <p:nvSpPr>
          <p:cNvPr id="32773" name="Text Box 5"/>
          <p:cNvSpPr txBox="1">
            <a:spLocks noChangeArrowheads="1"/>
          </p:cNvSpPr>
          <p:nvPr/>
        </p:nvSpPr>
        <p:spPr bwMode="auto">
          <a:xfrm>
            <a:off x="1755775" y="6232525"/>
            <a:ext cx="5635625" cy="336550"/>
          </a:xfrm>
          <a:prstGeom prst="rect">
            <a:avLst/>
          </a:prstGeom>
          <a:noFill/>
          <a:ln w="9525">
            <a:noFill/>
            <a:miter lim="800000"/>
            <a:headEnd/>
            <a:tailEnd/>
          </a:ln>
          <a:effectLst/>
        </p:spPr>
        <p:txBody>
          <a:bodyPr wrap="none">
            <a:spAutoFit/>
          </a:bodyPr>
          <a:lstStyle/>
          <a:p>
            <a:r>
              <a:rPr lang="en-US"/>
              <a:t>Hindu pilgrims achieve purification by bathing in the Ganges.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914400"/>
          </a:xfrm>
        </p:spPr>
        <p:txBody>
          <a:bodyPr/>
          <a:lstStyle/>
          <a:p>
            <a:r>
              <a:rPr lang="en-US"/>
              <a:t>The Golden Temple in Amritsar</a:t>
            </a:r>
          </a:p>
        </p:txBody>
      </p:sp>
      <p:pic>
        <p:nvPicPr>
          <p:cNvPr id="31748" name="Picture 4"/>
          <p:cNvPicPr>
            <a:picLocks noGrp="1" noChangeAspect="1" noChangeArrowheads="1"/>
          </p:cNvPicPr>
          <p:nvPr>
            <p:ph idx="1"/>
          </p:nvPr>
        </p:nvPicPr>
        <p:blipFill>
          <a:blip r:embed="rId2" cstate="print"/>
          <a:srcRect/>
          <a:stretch>
            <a:fillRect/>
          </a:stretch>
        </p:blipFill>
        <p:spPr>
          <a:xfrm>
            <a:off x="1447800" y="1447800"/>
            <a:ext cx="6248400" cy="4511675"/>
          </a:xfrm>
        </p:spPr>
      </p:pic>
      <p:sp>
        <p:nvSpPr>
          <p:cNvPr id="31749" name="Text Box 5"/>
          <p:cNvSpPr txBox="1">
            <a:spLocks noChangeArrowheads="1"/>
          </p:cNvSpPr>
          <p:nvPr/>
        </p:nvSpPr>
        <p:spPr bwMode="auto">
          <a:xfrm>
            <a:off x="685800" y="6172200"/>
            <a:ext cx="8218488" cy="336550"/>
          </a:xfrm>
          <a:prstGeom prst="rect">
            <a:avLst/>
          </a:prstGeom>
          <a:noFill/>
          <a:ln w="9525">
            <a:noFill/>
            <a:miter lim="800000"/>
            <a:headEnd/>
            <a:tailEnd/>
          </a:ln>
          <a:effectLst/>
        </p:spPr>
        <p:txBody>
          <a:bodyPr wrap="none">
            <a:spAutoFit/>
          </a:bodyPr>
          <a:lstStyle/>
          <a:p>
            <a:r>
              <a:rPr lang="en-US"/>
              <a:t>The Golden Temple (Darbar Sahib) in Amritsar, India is the holiest structure for Sikhism.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381000"/>
            <a:ext cx="7772400" cy="838200"/>
          </a:xfrm>
        </p:spPr>
        <p:txBody>
          <a:bodyPr/>
          <a:lstStyle/>
          <a:p>
            <a:r>
              <a:rPr lang="en-US"/>
              <a:t>Baha’i Temple in Uganda</a:t>
            </a:r>
          </a:p>
        </p:txBody>
      </p:sp>
      <p:pic>
        <p:nvPicPr>
          <p:cNvPr id="33796" name="Picture 4"/>
          <p:cNvPicPr>
            <a:picLocks noGrp="1" noChangeAspect="1" noChangeArrowheads="1"/>
          </p:cNvPicPr>
          <p:nvPr>
            <p:ph idx="1"/>
          </p:nvPr>
        </p:nvPicPr>
        <p:blipFill>
          <a:blip r:embed="rId2" cstate="print"/>
          <a:srcRect/>
          <a:stretch>
            <a:fillRect/>
          </a:stretch>
        </p:blipFill>
        <p:spPr>
          <a:xfrm>
            <a:off x="1676400" y="1447800"/>
            <a:ext cx="5915025" cy="4748213"/>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304800"/>
            <a:ext cx="7772400" cy="914400"/>
          </a:xfrm>
        </p:spPr>
        <p:txBody>
          <a:bodyPr/>
          <a:lstStyle/>
          <a:p>
            <a:r>
              <a:rPr lang="en-US"/>
              <a:t>Cremation near Taj Mahal</a:t>
            </a:r>
          </a:p>
        </p:txBody>
      </p:sp>
      <p:pic>
        <p:nvPicPr>
          <p:cNvPr id="34820" name="Picture 4"/>
          <p:cNvPicPr>
            <a:picLocks noGrp="1" noChangeAspect="1" noChangeArrowheads="1"/>
          </p:cNvPicPr>
          <p:nvPr>
            <p:ph idx="1"/>
          </p:nvPr>
        </p:nvPicPr>
        <p:blipFill>
          <a:blip r:embed="rId2" cstate="print"/>
          <a:srcRect/>
          <a:stretch>
            <a:fillRect/>
          </a:stretch>
        </p:blipFill>
        <p:spPr>
          <a:xfrm>
            <a:off x="1600200" y="1447800"/>
            <a:ext cx="5943600" cy="5021263"/>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228600"/>
            <a:ext cx="7772400" cy="762000"/>
          </a:xfrm>
        </p:spPr>
        <p:txBody>
          <a:bodyPr/>
          <a:lstStyle/>
          <a:p>
            <a:r>
              <a:rPr lang="en-US"/>
              <a:t>Organization of Space</a:t>
            </a:r>
          </a:p>
        </p:txBody>
      </p:sp>
      <p:sp>
        <p:nvSpPr>
          <p:cNvPr id="6147" name="Rectangle 3"/>
          <p:cNvSpPr>
            <a:spLocks noGrp="1" noChangeArrowheads="1"/>
          </p:cNvSpPr>
          <p:nvPr>
            <p:ph type="body" idx="1"/>
          </p:nvPr>
        </p:nvSpPr>
        <p:spPr>
          <a:xfrm>
            <a:off x="609600" y="1066800"/>
            <a:ext cx="7772400" cy="5257800"/>
          </a:xfrm>
        </p:spPr>
        <p:txBody>
          <a:bodyPr/>
          <a:lstStyle/>
          <a:p>
            <a:pPr>
              <a:lnSpc>
                <a:spcPct val="90000"/>
              </a:lnSpc>
            </a:pPr>
            <a:r>
              <a:rPr lang="en-US"/>
              <a:t>Places of worship</a:t>
            </a:r>
          </a:p>
          <a:p>
            <a:pPr lvl="1">
              <a:lnSpc>
                <a:spcPct val="90000"/>
              </a:lnSpc>
            </a:pPr>
            <a:r>
              <a:rPr lang="en-US"/>
              <a:t>Christian worship</a:t>
            </a:r>
          </a:p>
          <a:p>
            <a:pPr lvl="1">
              <a:lnSpc>
                <a:spcPct val="90000"/>
              </a:lnSpc>
            </a:pPr>
            <a:r>
              <a:rPr lang="en-US"/>
              <a:t>Places of worship in other religions</a:t>
            </a:r>
          </a:p>
          <a:p>
            <a:pPr>
              <a:lnSpc>
                <a:spcPct val="90000"/>
              </a:lnSpc>
            </a:pPr>
            <a:r>
              <a:rPr lang="en-US"/>
              <a:t>Sacred space</a:t>
            </a:r>
          </a:p>
          <a:p>
            <a:pPr lvl="1">
              <a:lnSpc>
                <a:spcPct val="90000"/>
              </a:lnSpc>
            </a:pPr>
            <a:r>
              <a:rPr lang="en-US"/>
              <a:t>Disposing of the dead</a:t>
            </a:r>
          </a:p>
          <a:p>
            <a:pPr lvl="1">
              <a:lnSpc>
                <a:spcPct val="90000"/>
              </a:lnSpc>
            </a:pPr>
            <a:r>
              <a:rPr lang="en-US"/>
              <a:t>Religious settlements</a:t>
            </a:r>
          </a:p>
          <a:p>
            <a:pPr lvl="1">
              <a:lnSpc>
                <a:spcPct val="90000"/>
              </a:lnSpc>
            </a:pPr>
            <a:r>
              <a:rPr lang="en-US"/>
              <a:t>Religious place names</a:t>
            </a:r>
          </a:p>
          <a:p>
            <a:pPr>
              <a:lnSpc>
                <a:spcPct val="90000"/>
              </a:lnSpc>
            </a:pPr>
            <a:r>
              <a:rPr lang="en-US"/>
              <a:t>Administration of space</a:t>
            </a:r>
          </a:p>
          <a:p>
            <a:pPr lvl="1">
              <a:lnSpc>
                <a:spcPct val="90000"/>
              </a:lnSpc>
            </a:pPr>
            <a:r>
              <a:rPr lang="en-US"/>
              <a:t>Hierarchical religions</a:t>
            </a:r>
          </a:p>
          <a:p>
            <a:pPr lvl="1">
              <a:lnSpc>
                <a:spcPct val="90000"/>
              </a:lnSpc>
            </a:pPr>
            <a:r>
              <a:rPr lang="en-US"/>
              <a:t>Locally autonomous religions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762000" y="228600"/>
            <a:ext cx="7772400" cy="685800"/>
          </a:xfrm>
        </p:spPr>
        <p:txBody>
          <a:bodyPr/>
          <a:lstStyle/>
          <a:p>
            <a:r>
              <a:rPr lang="en-US"/>
              <a:t>Place Names in Québec</a:t>
            </a:r>
          </a:p>
        </p:txBody>
      </p:sp>
      <p:sp>
        <p:nvSpPr>
          <p:cNvPr id="21509" name="Text Box 5"/>
          <p:cNvSpPr txBox="1">
            <a:spLocks noChangeArrowheads="1"/>
          </p:cNvSpPr>
          <p:nvPr/>
        </p:nvSpPr>
        <p:spPr bwMode="auto">
          <a:xfrm>
            <a:off x="533400" y="6019800"/>
            <a:ext cx="8077200" cy="581025"/>
          </a:xfrm>
          <a:prstGeom prst="rect">
            <a:avLst/>
          </a:prstGeom>
          <a:noFill/>
          <a:ln w="9525">
            <a:noFill/>
            <a:miter lim="800000"/>
            <a:headEnd/>
            <a:tailEnd/>
          </a:ln>
          <a:effectLst/>
        </p:spPr>
        <p:txBody>
          <a:bodyPr>
            <a:spAutoFit/>
          </a:bodyPr>
          <a:lstStyle/>
          <a:p>
            <a:pPr marL="1027113" indent="-1027113"/>
            <a:r>
              <a:rPr lang="en-US"/>
              <a:t>Fig. 6-12: Place names in Québec show the impact of religion on the landscape.  Many cities and towns are named after saints.</a:t>
            </a:r>
          </a:p>
        </p:txBody>
      </p:sp>
      <p:pic>
        <p:nvPicPr>
          <p:cNvPr id="21515" name="Picture 11"/>
          <p:cNvPicPr>
            <a:picLocks noGrp="1" noChangeAspect="1" noChangeArrowheads="1"/>
          </p:cNvPicPr>
          <p:nvPr>
            <p:ph idx="1"/>
          </p:nvPr>
        </p:nvPicPr>
        <p:blipFill>
          <a:blip r:embed="rId2" cstate="print"/>
          <a:srcRect/>
          <a:stretch>
            <a:fillRect/>
          </a:stretch>
        </p:blipFill>
        <p:spPr>
          <a:xfrm>
            <a:off x="1905000" y="1092200"/>
            <a:ext cx="5568950" cy="454660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28600" y="228600"/>
            <a:ext cx="8534400" cy="762000"/>
          </a:xfrm>
        </p:spPr>
        <p:txBody>
          <a:bodyPr/>
          <a:lstStyle/>
          <a:p>
            <a:r>
              <a:rPr lang="en-US"/>
              <a:t>Roman Catholic Hierarchy in U.S.</a:t>
            </a:r>
          </a:p>
        </p:txBody>
      </p:sp>
      <p:sp>
        <p:nvSpPr>
          <p:cNvPr id="22533" name="Text Box 5"/>
          <p:cNvSpPr txBox="1">
            <a:spLocks noChangeArrowheads="1"/>
          </p:cNvSpPr>
          <p:nvPr/>
        </p:nvSpPr>
        <p:spPr bwMode="auto">
          <a:xfrm>
            <a:off x="593725" y="5927725"/>
            <a:ext cx="8093075" cy="581025"/>
          </a:xfrm>
          <a:prstGeom prst="rect">
            <a:avLst/>
          </a:prstGeom>
          <a:noFill/>
          <a:ln w="9525">
            <a:noFill/>
            <a:miter lim="800000"/>
            <a:headEnd/>
            <a:tailEnd/>
          </a:ln>
          <a:effectLst/>
        </p:spPr>
        <p:txBody>
          <a:bodyPr>
            <a:spAutoFit/>
          </a:bodyPr>
          <a:lstStyle/>
          <a:p>
            <a:pPr marL="1027113" indent="-1027113"/>
            <a:r>
              <a:rPr lang="en-US"/>
              <a:t>Fig. 6-13: The Catholic church divides the U.S. into provinces headed by archbishops.  Provinces are divided into dioceses, headed by bishops.</a:t>
            </a:r>
          </a:p>
        </p:txBody>
      </p:sp>
      <p:pic>
        <p:nvPicPr>
          <p:cNvPr id="22540" name="Picture 12"/>
          <p:cNvPicPr>
            <a:picLocks noGrp="1" noChangeAspect="1" noChangeArrowheads="1"/>
          </p:cNvPicPr>
          <p:nvPr>
            <p:ph idx="1"/>
          </p:nvPr>
        </p:nvPicPr>
        <p:blipFill>
          <a:blip r:embed="rId2" cstate="print"/>
          <a:srcRect/>
          <a:stretch>
            <a:fillRect/>
          </a:stretch>
        </p:blipFill>
        <p:spPr>
          <a:xfrm>
            <a:off x="1371600" y="1143000"/>
            <a:ext cx="6400800" cy="4527550"/>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152400"/>
            <a:ext cx="7772400" cy="990600"/>
          </a:xfrm>
        </p:spPr>
        <p:txBody>
          <a:bodyPr/>
          <a:lstStyle/>
          <a:p>
            <a:r>
              <a:rPr lang="en-US"/>
              <a:t>Religious Conflicts</a:t>
            </a:r>
          </a:p>
        </p:txBody>
      </p:sp>
      <p:sp>
        <p:nvSpPr>
          <p:cNvPr id="7171" name="Rectangle 3"/>
          <p:cNvSpPr>
            <a:spLocks noGrp="1" noChangeArrowheads="1"/>
          </p:cNvSpPr>
          <p:nvPr>
            <p:ph type="body" idx="1"/>
          </p:nvPr>
        </p:nvSpPr>
        <p:spPr>
          <a:xfrm>
            <a:off x="457200" y="1600200"/>
            <a:ext cx="7924800" cy="4572000"/>
          </a:xfrm>
        </p:spPr>
        <p:txBody>
          <a:bodyPr/>
          <a:lstStyle/>
          <a:p>
            <a:r>
              <a:rPr lang="en-US"/>
              <a:t>Religion vs. government policies</a:t>
            </a:r>
          </a:p>
          <a:p>
            <a:pPr lvl="1"/>
            <a:r>
              <a:rPr lang="en-US"/>
              <a:t>Religion vs. social change</a:t>
            </a:r>
          </a:p>
          <a:p>
            <a:pPr lvl="1"/>
            <a:r>
              <a:rPr lang="en-US"/>
              <a:t>Religion vs. Communism</a:t>
            </a:r>
          </a:p>
          <a:p>
            <a:pPr lvl="1"/>
            <a:endParaRPr lang="en-US" sz="1400"/>
          </a:p>
          <a:p>
            <a:r>
              <a:rPr lang="en-US"/>
              <a:t>Religion vs. religion</a:t>
            </a:r>
          </a:p>
          <a:p>
            <a:pPr lvl="1"/>
            <a:r>
              <a:rPr lang="en-US"/>
              <a:t>Religious wars in Ireland</a:t>
            </a:r>
          </a:p>
          <a:p>
            <a:pPr lvl="1"/>
            <a:r>
              <a:rPr lang="en-US"/>
              <a:t>Religious wars in the Middle East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304800"/>
            <a:ext cx="7772400" cy="1143000"/>
          </a:xfrm>
        </p:spPr>
        <p:txBody>
          <a:bodyPr/>
          <a:lstStyle/>
          <a:p>
            <a:r>
              <a:rPr lang="en-US"/>
              <a:t>Distribution of Religions</a:t>
            </a:r>
          </a:p>
        </p:txBody>
      </p:sp>
      <p:sp>
        <p:nvSpPr>
          <p:cNvPr id="3075" name="Rectangle 3"/>
          <p:cNvSpPr>
            <a:spLocks noGrp="1" noChangeArrowheads="1"/>
          </p:cNvSpPr>
          <p:nvPr>
            <p:ph type="body" idx="1"/>
          </p:nvPr>
        </p:nvSpPr>
        <p:spPr>
          <a:xfrm>
            <a:off x="685800" y="1676400"/>
            <a:ext cx="7772400" cy="4572000"/>
          </a:xfrm>
        </p:spPr>
        <p:txBody>
          <a:bodyPr/>
          <a:lstStyle/>
          <a:p>
            <a:r>
              <a:rPr lang="en-US"/>
              <a:t>Universalizing religions</a:t>
            </a:r>
          </a:p>
          <a:p>
            <a:pPr lvl="1"/>
            <a:r>
              <a:rPr lang="en-US"/>
              <a:t>Christianity</a:t>
            </a:r>
          </a:p>
          <a:p>
            <a:pPr lvl="1"/>
            <a:r>
              <a:rPr lang="en-US"/>
              <a:t>Islam</a:t>
            </a:r>
          </a:p>
          <a:p>
            <a:pPr lvl="1"/>
            <a:r>
              <a:rPr lang="en-US"/>
              <a:t>Buddhism</a:t>
            </a:r>
          </a:p>
          <a:p>
            <a:pPr lvl="1"/>
            <a:endParaRPr lang="en-US" sz="1400" i="0"/>
          </a:p>
          <a:p>
            <a:r>
              <a:rPr lang="en-US"/>
              <a:t>Ethnic religions</a:t>
            </a:r>
          </a:p>
          <a:p>
            <a:pPr lvl="1"/>
            <a:r>
              <a:rPr lang="en-US"/>
              <a:t>Hinduism</a:t>
            </a:r>
          </a:p>
          <a:p>
            <a:pPr lvl="1"/>
            <a:r>
              <a:rPr lang="en-US"/>
              <a:t>Other ethnic religions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33400" y="609600"/>
            <a:ext cx="3352800" cy="2667000"/>
          </a:xfrm>
        </p:spPr>
        <p:txBody>
          <a:bodyPr/>
          <a:lstStyle/>
          <a:p>
            <a:r>
              <a:rPr lang="en-US"/>
              <a:t>Distribution of Protestants in Ireland, 1911</a:t>
            </a:r>
          </a:p>
        </p:txBody>
      </p:sp>
      <p:pic>
        <p:nvPicPr>
          <p:cNvPr id="35844" name="Picture 4"/>
          <p:cNvPicPr>
            <a:picLocks noGrp="1" noChangeAspect="1" noChangeArrowheads="1"/>
          </p:cNvPicPr>
          <p:nvPr>
            <p:ph idx="1"/>
          </p:nvPr>
        </p:nvPicPr>
        <p:blipFill>
          <a:blip r:embed="rId2" cstate="print"/>
          <a:srcRect/>
          <a:stretch>
            <a:fillRect/>
          </a:stretch>
        </p:blipFill>
        <p:spPr>
          <a:xfrm>
            <a:off x="4338638" y="457200"/>
            <a:ext cx="4225925" cy="5943600"/>
          </a:xfrm>
        </p:spPr>
      </p:pic>
      <p:sp>
        <p:nvSpPr>
          <p:cNvPr id="35845" name="Text Box 5"/>
          <p:cNvSpPr txBox="1">
            <a:spLocks noChangeArrowheads="1"/>
          </p:cNvSpPr>
          <p:nvPr/>
        </p:nvSpPr>
        <p:spPr bwMode="auto">
          <a:xfrm>
            <a:off x="152400" y="4343400"/>
            <a:ext cx="3843338" cy="1558925"/>
          </a:xfrm>
          <a:prstGeom prst="rect">
            <a:avLst/>
          </a:prstGeom>
          <a:noFill/>
          <a:ln w="9525">
            <a:noFill/>
            <a:miter lim="800000"/>
            <a:headEnd/>
            <a:tailEnd/>
          </a:ln>
          <a:effectLst/>
        </p:spPr>
        <p:txBody>
          <a:bodyPr>
            <a:spAutoFit/>
          </a:bodyPr>
          <a:lstStyle/>
          <a:p>
            <a:pPr marL="863600" indent="-863600"/>
            <a:r>
              <a:rPr lang="en-US"/>
              <a:t>Fig 6-14: When Ireland became independent in 1937, 26 northern districts with large Protestant populations chose to remain part of the United Kingdom.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81000" y="381000"/>
            <a:ext cx="8229600" cy="1371600"/>
          </a:xfrm>
        </p:spPr>
        <p:txBody>
          <a:bodyPr/>
          <a:lstStyle/>
          <a:p>
            <a:r>
              <a:rPr lang="en-US"/>
              <a:t>Catholic Protestors in Northern Ireland</a:t>
            </a:r>
          </a:p>
        </p:txBody>
      </p:sp>
      <p:pic>
        <p:nvPicPr>
          <p:cNvPr id="36868" name="Picture 4"/>
          <p:cNvPicPr>
            <a:picLocks noGrp="1" noChangeAspect="1" noChangeArrowheads="1"/>
          </p:cNvPicPr>
          <p:nvPr>
            <p:ph idx="1"/>
          </p:nvPr>
        </p:nvPicPr>
        <p:blipFill>
          <a:blip r:embed="rId2" cstate="print"/>
          <a:srcRect/>
          <a:stretch>
            <a:fillRect/>
          </a:stretch>
        </p:blipFill>
        <p:spPr>
          <a:xfrm>
            <a:off x="1676400" y="1981200"/>
            <a:ext cx="5791200" cy="4465638"/>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81000" y="762000"/>
            <a:ext cx="2819400" cy="609600"/>
          </a:xfrm>
        </p:spPr>
        <p:txBody>
          <a:bodyPr/>
          <a:lstStyle/>
          <a:p>
            <a:r>
              <a:rPr lang="en-US"/>
              <a:t>Jerusalem</a:t>
            </a:r>
          </a:p>
        </p:txBody>
      </p:sp>
      <p:sp>
        <p:nvSpPr>
          <p:cNvPr id="23557" name="Text Box 5"/>
          <p:cNvSpPr txBox="1">
            <a:spLocks noChangeArrowheads="1"/>
          </p:cNvSpPr>
          <p:nvPr/>
        </p:nvSpPr>
        <p:spPr bwMode="auto">
          <a:xfrm>
            <a:off x="762000" y="6096000"/>
            <a:ext cx="7635875" cy="581025"/>
          </a:xfrm>
          <a:prstGeom prst="rect">
            <a:avLst/>
          </a:prstGeom>
          <a:noFill/>
          <a:ln w="9525">
            <a:noFill/>
            <a:miter lim="800000"/>
            <a:headEnd/>
            <a:tailEnd/>
          </a:ln>
          <a:effectLst/>
        </p:spPr>
        <p:txBody>
          <a:bodyPr>
            <a:spAutoFit/>
          </a:bodyPr>
          <a:lstStyle/>
          <a:p>
            <a:pPr marL="1027113" indent="-1027113"/>
            <a:r>
              <a:rPr lang="en-US"/>
              <a:t>Fig. 6-15: The Old City of Jerusalem contains holy sites for Judaism, Christianity, and Islam.</a:t>
            </a:r>
          </a:p>
        </p:txBody>
      </p:sp>
      <p:pic>
        <p:nvPicPr>
          <p:cNvPr id="23564" name="Picture 12"/>
          <p:cNvPicPr>
            <a:picLocks noGrp="1" noChangeAspect="1" noChangeArrowheads="1"/>
          </p:cNvPicPr>
          <p:nvPr>
            <p:ph idx="1"/>
          </p:nvPr>
        </p:nvPicPr>
        <p:blipFill>
          <a:blip r:embed="rId2" cstate="print"/>
          <a:srcRect/>
          <a:stretch>
            <a:fillRect/>
          </a:stretch>
        </p:blipFill>
        <p:spPr>
          <a:xfrm>
            <a:off x="3497263" y="457200"/>
            <a:ext cx="5189537" cy="53340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228600"/>
            <a:ext cx="8763000" cy="609600"/>
          </a:xfrm>
        </p:spPr>
        <p:txBody>
          <a:bodyPr/>
          <a:lstStyle/>
          <a:p>
            <a:r>
              <a:rPr lang="en-US" sz="3600"/>
              <a:t>Boundary Changes in Palestine/Israel</a:t>
            </a:r>
            <a:endParaRPr lang="en-US"/>
          </a:p>
        </p:txBody>
      </p:sp>
      <p:sp>
        <p:nvSpPr>
          <p:cNvPr id="24581" name="Text Box 5"/>
          <p:cNvSpPr txBox="1">
            <a:spLocks noChangeArrowheads="1"/>
          </p:cNvSpPr>
          <p:nvPr/>
        </p:nvSpPr>
        <p:spPr bwMode="auto">
          <a:xfrm>
            <a:off x="533400" y="5715000"/>
            <a:ext cx="7788275" cy="825500"/>
          </a:xfrm>
          <a:prstGeom prst="rect">
            <a:avLst/>
          </a:prstGeom>
          <a:noFill/>
          <a:ln w="9525">
            <a:noFill/>
            <a:miter lim="800000"/>
            <a:headEnd/>
            <a:tailEnd/>
          </a:ln>
          <a:effectLst/>
        </p:spPr>
        <p:txBody>
          <a:bodyPr>
            <a:spAutoFit/>
          </a:bodyPr>
          <a:lstStyle/>
          <a:p>
            <a:pPr marL="1027113" indent="-1027113"/>
            <a:r>
              <a:rPr lang="en-US"/>
              <a:t>Fig. 6-16: The UN partition plan for Palestine in 1947 contrasted with the boundaries that were established after the 1948-49 War.  Major changes later resulted from the 1967 War.</a:t>
            </a:r>
          </a:p>
        </p:txBody>
      </p:sp>
      <p:pic>
        <p:nvPicPr>
          <p:cNvPr id="24588" name="Picture 12"/>
          <p:cNvPicPr>
            <a:picLocks noGrp="1" noChangeAspect="1" noChangeArrowheads="1"/>
          </p:cNvPicPr>
          <p:nvPr>
            <p:ph idx="1"/>
          </p:nvPr>
        </p:nvPicPr>
        <p:blipFill>
          <a:blip r:embed="rId2" cstate="print"/>
          <a:srcRect/>
          <a:stretch>
            <a:fillRect/>
          </a:stretch>
        </p:blipFill>
        <p:spPr>
          <a:xfrm>
            <a:off x="762000" y="1228725"/>
            <a:ext cx="7543800" cy="4224338"/>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152400"/>
            <a:ext cx="7772400" cy="1219200"/>
          </a:xfrm>
        </p:spPr>
        <p:txBody>
          <a:bodyPr/>
          <a:lstStyle/>
          <a:p>
            <a:r>
              <a:rPr lang="en-US" sz="3800"/>
              <a:t>Israel, the West Bank and Gaza</a:t>
            </a:r>
            <a:r>
              <a:rPr lang="en-US"/>
              <a:t/>
            </a:r>
            <a:br>
              <a:rPr lang="en-US"/>
            </a:br>
            <a:r>
              <a:rPr lang="en-US" sz="3600" i="1"/>
              <a:t>Political and Physical maps</a:t>
            </a:r>
            <a:endParaRPr lang="en-US"/>
          </a:p>
        </p:txBody>
      </p:sp>
      <p:pic>
        <p:nvPicPr>
          <p:cNvPr id="37892" name="Picture 4"/>
          <p:cNvPicPr>
            <a:picLocks noGrp="1" noChangeAspect="1" noChangeArrowheads="1"/>
          </p:cNvPicPr>
          <p:nvPr>
            <p:ph idx="1"/>
          </p:nvPr>
        </p:nvPicPr>
        <p:blipFill>
          <a:blip r:embed="rId2" cstate="print"/>
          <a:srcRect/>
          <a:stretch>
            <a:fillRect/>
          </a:stretch>
        </p:blipFill>
        <p:spPr>
          <a:xfrm>
            <a:off x="1905000" y="1447800"/>
            <a:ext cx="5257800" cy="4210050"/>
          </a:xfrm>
        </p:spPr>
      </p:pic>
      <p:sp>
        <p:nvSpPr>
          <p:cNvPr id="37893" name="Text Box 5"/>
          <p:cNvSpPr txBox="1">
            <a:spLocks noChangeArrowheads="1"/>
          </p:cNvSpPr>
          <p:nvPr/>
        </p:nvSpPr>
        <p:spPr bwMode="auto">
          <a:xfrm>
            <a:off x="533400" y="5791200"/>
            <a:ext cx="8274050" cy="825500"/>
          </a:xfrm>
          <a:prstGeom prst="rect">
            <a:avLst/>
          </a:prstGeom>
          <a:noFill/>
          <a:ln w="9525">
            <a:noFill/>
            <a:miter lim="800000"/>
            <a:headEnd/>
            <a:tailEnd/>
          </a:ln>
          <a:effectLst/>
        </p:spPr>
        <p:txBody>
          <a:bodyPr>
            <a:spAutoFit/>
          </a:bodyPr>
          <a:lstStyle/>
          <a:p>
            <a:pPr marL="914400" indent="-914400"/>
            <a:r>
              <a:rPr lang="en-US"/>
              <a:t>Fig. 6-17: The West Bank and Gaza have been under Israeli control since 1967, and numerous Israeli settlements have been established there.  The area includes three physical regions: the coastal plain, the hills, and the Jordan River Valley.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457200"/>
            <a:ext cx="7772400" cy="914400"/>
          </a:xfrm>
        </p:spPr>
        <p:txBody>
          <a:bodyPr/>
          <a:lstStyle/>
          <a:p>
            <a:r>
              <a:rPr lang="en-US"/>
              <a:t>Section of Israeli Security Barrier</a:t>
            </a:r>
          </a:p>
        </p:txBody>
      </p:sp>
      <p:pic>
        <p:nvPicPr>
          <p:cNvPr id="38916" name="Picture 4"/>
          <p:cNvPicPr>
            <a:picLocks noGrp="1" noChangeAspect="1" noChangeArrowheads="1"/>
          </p:cNvPicPr>
          <p:nvPr>
            <p:ph idx="1"/>
          </p:nvPr>
        </p:nvPicPr>
        <p:blipFill>
          <a:blip r:embed="rId2" cstate="print"/>
          <a:srcRect/>
          <a:stretch>
            <a:fillRect/>
          </a:stretch>
        </p:blipFill>
        <p:spPr>
          <a:xfrm>
            <a:off x="1304925" y="1524000"/>
            <a:ext cx="6532563" cy="4114800"/>
          </a:xfrm>
        </p:spPr>
      </p:pic>
      <p:sp>
        <p:nvSpPr>
          <p:cNvPr id="38917" name="Text Box 5"/>
          <p:cNvSpPr txBox="1">
            <a:spLocks noChangeArrowheads="1"/>
          </p:cNvSpPr>
          <p:nvPr/>
        </p:nvSpPr>
        <p:spPr bwMode="auto">
          <a:xfrm>
            <a:off x="838200" y="6019800"/>
            <a:ext cx="7554913" cy="336550"/>
          </a:xfrm>
          <a:prstGeom prst="rect">
            <a:avLst/>
          </a:prstGeom>
          <a:noFill/>
          <a:ln w="9525">
            <a:noFill/>
            <a:miter lim="800000"/>
            <a:headEnd/>
            <a:tailEnd/>
          </a:ln>
          <a:effectLst/>
        </p:spPr>
        <p:txBody>
          <a:bodyPr wrap="none">
            <a:spAutoFit/>
          </a:bodyPr>
          <a:lstStyle/>
          <a:p>
            <a:r>
              <a:rPr lang="en-US"/>
              <a:t>Fig. 6-1.1:  A typical section of the security barrier built by Israel in the West Bank.</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33400" y="609600"/>
            <a:ext cx="4343400" cy="1676400"/>
          </a:xfrm>
        </p:spPr>
        <p:txBody>
          <a:bodyPr/>
          <a:lstStyle/>
          <a:p>
            <a:r>
              <a:rPr lang="en-US"/>
              <a:t>Israel’s Barrier in the West Bank</a:t>
            </a:r>
          </a:p>
        </p:txBody>
      </p:sp>
      <p:pic>
        <p:nvPicPr>
          <p:cNvPr id="39940" name="Picture 4"/>
          <p:cNvPicPr>
            <a:picLocks noGrp="1" noChangeAspect="1" noChangeArrowheads="1"/>
          </p:cNvPicPr>
          <p:nvPr>
            <p:ph idx="1"/>
          </p:nvPr>
        </p:nvPicPr>
        <p:blipFill>
          <a:blip r:embed="rId2" cstate="print"/>
          <a:srcRect/>
          <a:stretch>
            <a:fillRect/>
          </a:stretch>
        </p:blipFill>
        <p:spPr>
          <a:xfrm>
            <a:off x="5370513" y="381000"/>
            <a:ext cx="3122612" cy="6172200"/>
          </a:xfrm>
        </p:spPr>
      </p:pic>
      <p:sp>
        <p:nvSpPr>
          <p:cNvPr id="39941" name="Text Box 5"/>
          <p:cNvSpPr txBox="1">
            <a:spLocks noChangeArrowheads="1"/>
          </p:cNvSpPr>
          <p:nvPr/>
        </p:nvSpPr>
        <p:spPr bwMode="auto">
          <a:xfrm>
            <a:off x="517525" y="4876800"/>
            <a:ext cx="4432300" cy="1069975"/>
          </a:xfrm>
          <a:prstGeom prst="rect">
            <a:avLst/>
          </a:prstGeom>
          <a:noFill/>
          <a:ln w="9525">
            <a:noFill/>
            <a:miter lim="800000"/>
            <a:headEnd/>
            <a:tailEnd/>
          </a:ln>
          <a:effectLst/>
        </p:spPr>
        <p:txBody>
          <a:bodyPr>
            <a:spAutoFit/>
          </a:bodyPr>
          <a:lstStyle/>
          <a:p>
            <a:pPr marL="977900" indent="-977900"/>
            <a:r>
              <a:rPr lang="en-US"/>
              <a:t>Fig. 6-1.2: The planned route of Israel’s security barrier in the West Bank includes many of Israel’s settlements in the territory.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85800" y="381000"/>
            <a:ext cx="7772400" cy="914400"/>
          </a:xfrm>
        </p:spPr>
        <p:txBody>
          <a:bodyPr/>
          <a:lstStyle/>
          <a:p>
            <a:r>
              <a:rPr lang="en-US"/>
              <a:t>The Temple Mount, Jerusalem</a:t>
            </a:r>
          </a:p>
        </p:txBody>
      </p:sp>
      <p:pic>
        <p:nvPicPr>
          <p:cNvPr id="43012" name="Picture 4"/>
          <p:cNvPicPr>
            <a:picLocks noGrp="1" noChangeAspect="1" noChangeArrowheads="1"/>
          </p:cNvPicPr>
          <p:nvPr>
            <p:ph idx="1"/>
          </p:nvPr>
        </p:nvPicPr>
        <p:blipFill>
          <a:blip r:embed="rId2" cstate="print"/>
          <a:srcRect/>
          <a:stretch>
            <a:fillRect/>
          </a:stretch>
        </p:blipFill>
        <p:spPr>
          <a:xfrm>
            <a:off x="685800" y="1524000"/>
            <a:ext cx="7772400" cy="4105275"/>
          </a:xfrm>
        </p:spPr>
      </p:pic>
      <p:sp>
        <p:nvSpPr>
          <p:cNvPr id="43013" name="Text Box 5"/>
          <p:cNvSpPr txBox="1">
            <a:spLocks noChangeArrowheads="1"/>
          </p:cNvSpPr>
          <p:nvPr/>
        </p:nvSpPr>
        <p:spPr bwMode="auto">
          <a:xfrm>
            <a:off x="784225" y="5943600"/>
            <a:ext cx="7826375" cy="581025"/>
          </a:xfrm>
          <a:prstGeom prst="rect">
            <a:avLst/>
          </a:prstGeom>
          <a:noFill/>
          <a:ln w="9525">
            <a:noFill/>
            <a:miter lim="800000"/>
            <a:headEnd/>
            <a:tailEnd/>
          </a:ln>
          <a:effectLst/>
        </p:spPr>
        <p:txBody>
          <a:bodyPr>
            <a:spAutoFit/>
          </a:bodyPr>
          <a:lstStyle/>
          <a:p>
            <a:pPr marL="292100" indent="-292100">
              <a:spcBef>
                <a:spcPct val="50000"/>
              </a:spcBef>
            </a:pPr>
            <a:r>
              <a:rPr lang="en-US"/>
              <a:t>Temple Mount contains sites holy to both Jews and Muslims, including the Western Wall of the Second Temple, al-Aqsa Mosque, and the Dome of the Rock.</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381000"/>
            <a:ext cx="3048000" cy="3276600"/>
          </a:xfrm>
        </p:spPr>
        <p:txBody>
          <a:bodyPr/>
          <a:lstStyle/>
          <a:p>
            <a:r>
              <a:rPr lang="en-US"/>
              <a:t>Praying at the Western Wall in Jerusalem</a:t>
            </a:r>
          </a:p>
        </p:txBody>
      </p:sp>
      <p:pic>
        <p:nvPicPr>
          <p:cNvPr id="41988" name="Picture 4"/>
          <p:cNvPicPr>
            <a:picLocks noGrp="1" noChangeAspect="1" noChangeArrowheads="1"/>
          </p:cNvPicPr>
          <p:nvPr>
            <p:ph idx="1"/>
          </p:nvPr>
        </p:nvPicPr>
        <p:blipFill>
          <a:blip r:embed="rId2" cstate="print"/>
          <a:srcRect/>
          <a:stretch>
            <a:fillRect/>
          </a:stretch>
        </p:blipFill>
        <p:spPr>
          <a:xfrm>
            <a:off x="4059238" y="533400"/>
            <a:ext cx="4522787" cy="58674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381000"/>
            <a:ext cx="7772400" cy="914400"/>
          </a:xfrm>
        </p:spPr>
        <p:txBody>
          <a:bodyPr/>
          <a:lstStyle/>
          <a:p>
            <a:r>
              <a:rPr lang="en-US"/>
              <a:t>Potala Palace, Lhasa Tibet</a:t>
            </a:r>
          </a:p>
        </p:txBody>
      </p:sp>
      <p:pic>
        <p:nvPicPr>
          <p:cNvPr id="40964" name="Picture 4"/>
          <p:cNvPicPr>
            <a:picLocks noGrp="1" noChangeAspect="1" noChangeArrowheads="1"/>
          </p:cNvPicPr>
          <p:nvPr>
            <p:ph idx="1"/>
          </p:nvPr>
        </p:nvPicPr>
        <p:blipFill>
          <a:blip r:embed="rId2" cstate="print"/>
          <a:srcRect/>
          <a:stretch>
            <a:fillRect/>
          </a:stretch>
        </p:blipFill>
        <p:spPr>
          <a:xfrm>
            <a:off x="1447800" y="1524000"/>
            <a:ext cx="6248400" cy="465137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228600"/>
            <a:ext cx="8229600" cy="685800"/>
          </a:xfrm>
        </p:spPr>
        <p:txBody>
          <a:bodyPr/>
          <a:lstStyle/>
          <a:p>
            <a:r>
              <a:rPr lang="en-US"/>
              <a:t>World Distribution of Religions</a:t>
            </a:r>
          </a:p>
        </p:txBody>
      </p:sp>
      <p:sp>
        <p:nvSpPr>
          <p:cNvPr id="8197" name="Text Box 5"/>
          <p:cNvSpPr txBox="1">
            <a:spLocks noChangeArrowheads="1"/>
          </p:cNvSpPr>
          <p:nvPr/>
        </p:nvSpPr>
        <p:spPr bwMode="auto">
          <a:xfrm>
            <a:off x="2819400" y="6096000"/>
            <a:ext cx="4191000" cy="336550"/>
          </a:xfrm>
          <a:prstGeom prst="rect">
            <a:avLst/>
          </a:prstGeom>
          <a:noFill/>
          <a:ln w="9525">
            <a:noFill/>
            <a:miter lim="800000"/>
            <a:headEnd/>
            <a:tailEnd/>
          </a:ln>
          <a:effectLst/>
        </p:spPr>
        <p:txBody>
          <a:bodyPr>
            <a:spAutoFit/>
          </a:bodyPr>
          <a:lstStyle/>
          <a:p>
            <a:pPr marL="914400" indent="-914400"/>
            <a:r>
              <a:rPr lang="en-US"/>
              <a:t>Fig. 6-1:  World religions by continent.  </a:t>
            </a:r>
          </a:p>
        </p:txBody>
      </p:sp>
      <p:pic>
        <p:nvPicPr>
          <p:cNvPr id="8203" name="Picture 11"/>
          <p:cNvPicPr>
            <a:picLocks noGrp="1" noChangeAspect="1" noChangeArrowheads="1"/>
          </p:cNvPicPr>
          <p:nvPr>
            <p:ph idx="1"/>
          </p:nvPr>
        </p:nvPicPr>
        <p:blipFill>
          <a:blip r:embed="rId2" cstate="print"/>
          <a:srcRect/>
          <a:stretch>
            <a:fillRect/>
          </a:stretch>
        </p:blipFill>
        <p:spPr>
          <a:xfrm>
            <a:off x="457200" y="1558925"/>
            <a:ext cx="8229600" cy="423227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04800" y="228600"/>
            <a:ext cx="8534400" cy="762000"/>
          </a:xfrm>
        </p:spPr>
        <p:txBody>
          <a:bodyPr/>
          <a:lstStyle/>
          <a:p>
            <a:r>
              <a:rPr lang="en-US"/>
              <a:t>World Population by Religion</a:t>
            </a:r>
          </a:p>
        </p:txBody>
      </p:sp>
      <p:sp>
        <p:nvSpPr>
          <p:cNvPr id="9221" name="Text Box 5"/>
          <p:cNvSpPr txBox="1">
            <a:spLocks noChangeArrowheads="1"/>
          </p:cNvSpPr>
          <p:nvPr/>
        </p:nvSpPr>
        <p:spPr bwMode="auto">
          <a:xfrm>
            <a:off x="838200" y="5943600"/>
            <a:ext cx="7620000" cy="581025"/>
          </a:xfrm>
          <a:prstGeom prst="rect">
            <a:avLst/>
          </a:prstGeom>
          <a:noFill/>
          <a:ln w="9525">
            <a:noFill/>
            <a:miter lim="800000"/>
            <a:headEnd/>
            <a:tailEnd/>
          </a:ln>
          <a:effectLst/>
        </p:spPr>
        <p:txBody>
          <a:bodyPr>
            <a:spAutoFit/>
          </a:bodyPr>
          <a:lstStyle/>
          <a:p>
            <a:pPr marL="973138" indent="-973138"/>
            <a:r>
              <a:rPr lang="en-US"/>
              <a:t>Fig. 6-1a: Over two thirds of the world’s population adhere to Christianity, Islam, Hinduism, or Buddhism.  Christianity is the single largest world religion.</a:t>
            </a:r>
          </a:p>
        </p:txBody>
      </p:sp>
      <p:pic>
        <p:nvPicPr>
          <p:cNvPr id="9228" name="Picture 12"/>
          <p:cNvPicPr>
            <a:picLocks noGrp="1" noChangeAspect="1" noChangeArrowheads="1"/>
          </p:cNvPicPr>
          <p:nvPr>
            <p:ph idx="1"/>
          </p:nvPr>
        </p:nvPicPr>
        <p:blipFill>
          <a:blip r:embed="rId2" cstate="print"/>
          <a:srcRect/>
          <a:stretch>
            <a:fillRect/>
          </a:stretch>
        </p:blipFill>
        <p:spPr>
          <a:xfrm>
            <a:off x="533400" y="1447800"/>
            <a:ext cx="8153400" cy="4014788"/>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14400" y="228600"/>
            <a:ext cx="7772400" cy="609600"/>
          </a:xfrm>
        </p:spPr>
        <p:txBody>
          <a:bodyPr/>
          <a:lstStyle/>
          <a:p>
            <a:r>
              <a:rPr lang="en-US"/>
              <a:t>Christian Branches in Europe </a:t>
            </a:r>
          </a:p>
        </p:txBody>
      </p:sp>
      <p:sp>
        <p:nvSpPr>
          <p:cNvPr id="10245" name="Text Box 5"/>
          <p:cNvSpPr txBox="1">
            <a:spLocks noChangeArrowheads="1"/>
          </p:cNvSpPr>
          <p:nvPr/>
        </p:nvSpPr>
        <p:spPr bwMode="auto">
          <a:xfrm>
            <a:off x="1066800" y="5791200"/>
            <a:ext cx="7391400" cy="825500"/>
          </a:xfrm>
          <a:prstGeom prst="rect">
            <a:avLst/>
          </a:prstGeom>
          <a:noFill/>
          <a:ln w="9525">
            <a:noFill/>
            <a:miter lim="800000"/>
            <a:headEnd/>
            <a:tailEnd/>
          </a:ln>
          <a:effectLst/>
        </p:spPr>
        <p:txBody>
          <a:bodyPr>
            <a:spAutoFit/>
          </a:bodyPr>
          <a:lstStyle/>
          <a:p>
            <a:pPr marL="914400" indent="-914400">
              <a:spcBef>
                <a:spcPct val="50000"/>
              </a:spcBef>
            </a:pPr>
            <a:r>
              <a:rPr lang="en-US"/>
              <a:t>Fig. 6-2: Protestant denominations, Catholicism, and Eastern Orthodoxy are dominant in different regions of Europe – a result of many historic interactions.    </a:t>
            </a:r>
          </a:p>
        </p:txBody>
      </p:sp>
      <p:pic>
        <p:nvPicPr>
          <p:cNvPr id="10251" name="Picture 11"/>
          <p:cNvPicPr>
            <a:picLocks noGrp="1" noChangeAspect="1" noChangeArrowheads="1"/>
          </p:cNvPicPr>
          <p:nvPr>
            <p:ph idx="1"/>
          </p:nvPr>
        </p:nvPicPr>
        <p:blipFill>
          <a:blip r:embed="rId2" cstate="print"/>
          <a:srcRect/>
          <a:stretch>
            <a:fillRect/>
          </a:stretch>
        </p:blipFill>
        <p:spPr>
          <a:xfrm>
            <a:off x="1447800" y="1066800"/>
            <a:ext cx="6694488" cy="452755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228600"/>
            <a:ext cx="8305800" cy="685800"/>
          </a:xfrm>
        </p:spPr>
        <p:txBody>
          <a:bodyPr/>
          <a:lstStyle/>
          <a:p>
            <a:r>
              <a:rPr lang="en-US"/>
              <a:t>Christian Branches in the U.S.</a:t>
            </a:r>
          </a:p>
        </p:txBody>
      </p:sp>
      <p:sp>
        <p:nvSpPr>
          <p:cNvPr id="11269" name="Text Box 5"/>
          <p:cNvSpPr txBox="1">
            <a:spLocks noChangeArrowheads="1"/>
          </p:cNvSpPr>
          <p:nvPr/>
        </p:nvSpPr>
        <p:spPr bwMode="auto">
          <a:xfrm>
            <a:off x="593725" y="5851525"/>
            <a:ext cx="8183563" cy="825500"/>
          </a:xfrm>
          <a:prstGeom prst="rect">
            <a:avLst/>
          </a:prstGeom>
          <a:noFill/>
          <a:ln w="9525">
            <a:noFill/>
            <a:miter lim="800000"/>
            <a:headEnd/>
            <a:tailEnd/>
          </a:ln>
          <a:effectLst/>
        </p:spPr>
        <p:txBody>
          <a:bodyPr>
            <a:spAutoFit/>
          </a:bodyPr>
          <a:lstStyle/>
          <a:p>
            <a:pPr marL="914400" indent="-914400"/>
            <a:r>
              <a:rPr lang="en-US"/>
              <a:t>Fig. 6-3: Distribution of Christians in the U.S.  Shaded areas are counties with more than 50% of church membership concentrated in Roman Catholicism or one of the Protestant denominations. </a:t>
            </a:r>
          </a:p>
        </p:txBody>
      </p:sp>
      <p:pic>
        <p:nvPicPr>
          <p:cNvPr id="11277" name="Picture 13"/>
          <p:cNvPicPr>
            <a:picLocks noGrp="1" noChangeAspect="1" noChangeArrowheads="1"/>
          </p:cNvPicPr>
          <p:nvPr>
            <p:ph idx="1"/>
          </p:nvPr>
        </p:nvPicPr>
        <p:blipFill>
          <a:blip r:embed="rId2" cstate="print"/>
          <a:srcRect/>
          <a:stretch>
            <a:fillRect/>
          </a:stretch>
        </p:blipFill>
        <p:spPr>
          <a:xfrm>
            <a:off x="1524000" y="1143000"/>
            <a:ext cx="6172200" cy="4475163"/>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381000"/>
            <a:ext cx="7772400" cy="914400"/>
          </a:xfrm>
        </p:spPr>
        <p:txBody>
          <a:bodyPr/>
          <a:lstStyle/>
          <a:p>
            <a:r>
              <a:rPr lang="en-US"/>
              <a:t>Religions of the United States</a:t>
            </a:r>
          </a:p>
        </p:txBody>
      </p:sp>
      <p:pic>
        <p:nvPicPr>
          <p:cNvPr id="45060" name="Picture 4"/>
          <p:cNvPicPr>
            <a:picLocks noGrp="1" noChangeAspect="1" noChangeArrowheads="1"/>
          </p:cNvPicPr>
          <p:nvPr>
            <p:ph idx="1"/>
          </p:nvPr>
        </p:nvPicPr>
        <p:blipFill>
          <a:blip r:embed="rId2" cstate="print"/>
          <a:srcRect/>
          <a:stretch>
            <a:fillRect/>
          </a:stretch>
        </p:blipFill>
        <p:spPr>
          <a:xfrm>
            <a:off x="1066800" y="1676400"/>
            <a:ext cx="7086600" cy="4535488"/>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609600"/>
            <a:ext cx="3048000" cy="3505200"/>
          </a:xfrm>
        </p:spPr>
        <p:txBody>
          <a:bodyPr/>
          <a:lstStyle/>
          <a:p>
            <a:r>
              <a:rPr lang="en-US"/>
              <a:t>Statue of Buddha </a:t>
            </a:r>
            <a:r>
              <a:rPr lang="en-US" sz="3600" i="1"/>
              <a:t>Hong Kong,</a:t>
            </a:r>
            <a:r>
              <a:rPr lang="en-US"/>
              <a:t> </a:t>
            </a:r>
            <a:r>
              <a:rPr lang="en-US" sz="3600" i="1"/>
              <a:t>China</a:t>
            </a:r>
            <a:endParaRPr lang="en-US"/>
          </a:p>
        </p:txBody>
      </p:sp>
      <p:pic>
        <p:nvPicPr>
          <p:cNvPr id="28676" name="Picture 4"/>
          <p:cNvPicPr>
            <a:picLocks noGrp="1" noChangeAspect="1" noChangeArrowheads="1"/>
          </p:cNvPicPr>
          <p:nvPr>
            <p:ph idx="1"/>
          </p:nvPr>
        </p:nvPicPr>
        <p:blipFill>
          <a:blip r:embed="rId2" cstate="print"/>
          <a:srcRect/>
          <a:stretch>
            <a:fillRect/>
          </a:stretch>
        </p:blipFill>
        <p:spPr>
          <a:xfrm>
            <a:off x="4167188" y="381000"/>
            <a:ext cx="4410075" cy="6019800"/>
          </a:xfrm>
        </p:spPr>
      </p:pic>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bg1"/>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776</TotalTime>
  <Words>923</Words>
  <Application>Microsoft Office PowerPoint</Application>
  <PresentationFormat>On-screen Show (4:3)</PresentationFormat>
  <Paragraphs>103</Paragraphs>
  <Slides>39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39</vt:i4>
      </vt:variant>
    </vt:vector>
  </HeadingPairs>
  <TitlesOfParts>
    <vt:vector size="43" baseType="lpstr">
      <vt:lpstr>Times</vt:lpstr>
      <vt:lpstr>Arial</vt:lpstr>
      <vt:lpstr>Geneva</vt:lpstr>
      <vt:lpstr>Blank Presentation</vt:lpstr>
      <vt:lpstr>Chapter 6</vt:lpstr>
      <vt:lpstr>Stonehenge (England)</vt:lpstr>
      <vt:lpstr>Distribution of Religions</vt:lpstr>
      <vt:lpstr>World Distribution of Religions</vt:lpstr>
      <vt:lpstr>World Population by Religion</vt:lpstr>
      <vt:lpstr>Christian Branches in Europe </vt:lpstr>
      <vt:lpstr>Christian Branches in the U.S.</vt:lpstr>
      <vt:lpstr>Religions of the United States</vt:lpstr>
      <vt:lpstr>Statue of Buddha Hong Kong, China</vt:lpstr>
      <vt:lpstr>Variations in Distribution of Religions (1)</vt:lpstr>
      <vt:lpstr>Diffusion of Universalizing Religions </vt:lpstr>
      <vt:lpstr>Diffusion of Christianity</vt:lpstr>
      <vt:lpstr>Diffusion of Islam</vt:lpstr>
      <vt:lpstr>Diffusion of Buddhism</vt:lpstr>
      <vt:lpstr>Shintoism &amp; Buddhism in Japan</vt:lpstr>
      <vt:lpstr>Variations in Distribution of Religions (2)</vt:lpstr>
      <vt:lpstr>Holy Sites in Buddhism</vt:lpstr>
      <vt:lpstr>Buddhist Temple  Bodh Gaya, India </vt:lpstr>
      <vt:lpstr>Mecca, Islam’s Holiest City</vt:lpstr>
      <vt:lpstr>Makkah during the Haj Pilgrimage</vt:lpstr>
      <vt:lpstr>Hindu Holy Places</vt:lpstr>
      <vt:lpstr>Ritual Bathing in the Ganges River</vt:lpstr>
      <vt:lpstr>The Golden Temple in Amritsar</vt:lpstr>
      <vt:lpstr>Baha’i Temple in Uganda</vt:lpstr>
      <vt:lpstr>Cremation near Taj Mahal</vt:lpstr>
      <vt:lpstr>Organization of Space</vt:lpstr>
      <vt:lpstr>Place Names in Québec</vt:lpstr>
      <vt:lpstr>Roman Catholic Hierarchy in U.S.</vt:lpstr>
      <vt:lpstr>Religious Conflicts</vt:lpstr>
      <vt:lpstr>Distribution of Protestants in Ireland, 1911</vt:lpstr>
      <vt:lpstr>Catholic Protestors in Northern Ireland</vt:lpstr>
      <vt:lpstr>Jerusalem</vt:lpstr>
      <vt:lpstr>Boundary Changes in Palestine/Israel</vt:lpstr>
      <vt:lpstr>Israel, the West Bank and Gaza Political and Physical maps</vt:lpstr>
      <vt:lpstr>Section of Israeli Security Barrier</vt:lpstr>
      <vt:lpstr>Israel’s Barrier in the West Bank</vt:lpstr>
      <vt:lpstr>The Temple Mount, Jerusalem</vt:lpstr>
      <vt:lpstr>Praying at the Western Wall in Jerusalem</vt:lpstr>
      <vt:lpstr>Potala Palace, Lhasa Tibet</vt:lpstr>
    </vt:vector>
  </TitlesOfParts>
  <Company>_x0008_ᖤ]狴뿿_뿿_</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dc:title>
  <dc:creator>Abe Goldman</dc:creator>
  <cp:lastModifiedBy>callen</cp:lastModifiedBy>
  <cp:revision>114</cp:revision>
  <dcterms:created xsi:type="dcterms:W3CDTF">2004-03-27T06:02:34Z</dcterms:created>
  <dcterms:modified xsi:type="dcterms:W3CDTF">2011-03-01T18:27:32Z</dcterms:modified>
</cp:coreProperties>
</file>